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5" r:id="rId1"/>
  </p:sldMasterIdLst>
  <p:notesMasterIdLst>
    <p:notesMasterId r:id="rId50"/>
  </p:notesMasterIdLst>
  <p:handoutMasterIdLst>
    <p:handoutMasterId r:id="rId51"/>
  </p:handoutMasterIdLst>
  <p:sldIdLst>
    <p:sldId id="640" r:id="rId2"/>
    <p:sldId id="641" r:id="rId3"/>
    <p:sldId id="642" r:id="rId4"/>
    <p:sldId id="643" r:id="rId5"/>
    <p:sldId id="607" r:id="rId6"/>
    <p:sldId id="567" r:id="rId7"/>
    <p:sldId id="562" r:id="rId8"/>
    <p:sldId id="563" r:id="rId9"/>
    <p:sldId id="564" r:id="rId10"/>
    <p:sldId id="565" r:id="rId11"/>
    <p:sldId id="566" r:id="rId12"/>
    <p:sldId id="579" r:id="rId13"/>
    <p:sldId id="580" r:id="rId14"/>
    <p:sldId id="573" r:id="rId15"/>
    <p:sldId id="574" r:id="rId16"/>
    <p:sldId id="575" r:id="rId17"/>
    <p:sldId id="576" r:id="rId18"/>
    <p:sldId id="608" r:id="rId19"/>
    <p:sldId id="609" r:id="rId20"/>
    <p:sldId id="612" r:id="rId21"/>
    <p:sldId id="613" r:id="rId22"/>
    <p:sldId id="614" r:id="rId23"/>
    <p:sldId id="615" r:id="rId24"/>
    <p:sldId id="616" r:id="rId25"/>
    <p:sldId id="617" r:id="rId26"/>
    <p:sldId id="618" r:id="rId27"/>
    <p:sldId id="619" r:id="rId28"/>
    <p:sldId id="620" r:id="rId29"/>
    <p:sldId id="621" r:id="rId30"/>
    <p:sldId id="622" r:id="rId31"/>
    <p:sldId id="623" r:id="rId32"/>
    <p:sldId id="624" r:id="rId33"/>
    <p:sldId id="627" r:id="rId34"/>
    <p:sldId id="628" r:id="rId35"/>
    <p:sldId id="635" r:id="rId36"/>
    <p:sldId id="630" r:id="rId37"/>
    <p:sldId id="629" r:id="rId38"/>
    <p:sldId id="637" r:id="rId39"/>
    <p:sldId id="632" r:id="rId40"/>
    <p:sldId id="633" r:id="rId41"/>
    <p:sldId id="634" r:id="rId42"/>
    <p:sldId id="636" r:id="rId43"/>
    <p:sldId id="626" r:id="rId44"/>
    <p:sldId id="638" r:id="rId45"/>
    <p:sldId id="639" r:id="rId46"/>
    <p:sldId id="577" r:id="rId47"/>
    <p:sldId id="581" r:id="rId48"/>
    <p:sldId id="403" r:id="rId49"/>
  </p:sldIdLst>
  <p:sldSz cx="9144000" cy="6858000" type="screen4x3"/>
  <p:notesSz cx="7077075" cy="9051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rgbClr val="FFFF00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rgbClr val="FFFF00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rgbClr val="FFFF00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rgbClr val="FFFF00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rgbClr val="FFFF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rgbClr val="FFFF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rgbClr val="FFFF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rgbClr val="FFFF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rgbClr val="FFFF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8542"/>
    <a:srgbClr val="333300"/>
    <a:srgbClr val="333399"/>
    <a:srgbClr val="EAEA56"/>
    <a:srgbClr val="F1F18B"/>
    <a:srgbClr val="A50021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81" autoAdjust="0"/>
  </p:normalViewPr>
  <p:slideViewPr>
    <p:cSldViewPr snapToObjects="1">
      <p:cViewPr varScale="1">
        <p:scale>
          <a:sx n="90" d="100"/>
          <a:sy n="90" d="100"/>
        </p:scale>
        <p:origin x="-444" y="-102"/>
      </p:cViewPr>
      <p:guideLst>
        <p:guide orient="horz" pos="31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820"/>
    </p:cViewPr>
  </p:sorterViewPr>
  <p:notesViewPr>
    <p:cSldViewPr snapToObjects="1">
      <p:cViewPr varScale="1">
        <p:scale>
          <a:sx n="56" d="100"/>
          <a:sy n="56" d="100"/>
        </p:scale>
        <p:origin x="-1920" y="-90"/>
      </p:cViewPr>
      <p:guideLst>
        <p:guide orient="horz" pos="2851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arles\AppData\Roaming\Microsoft\AddIns\D18%20graph%20simplifie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arles\AppData\Roaming\Microsoft\AddIns\D18%20graph%20simplifi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>
        <c:manualLayout>
          <c:xMode val="edge"/>
          <c:yMode val="edge"/>
          <c:x val="0.38895030582374557"/>
          <c:y val="0.22702443725527341"/>
        </c:manualLayout>
      </c:layout>
      <c:txPr>
        <a:bodyPr/>
        <a:lstStyle/>
        <a:p>
          <a:pPr>
            <a:defRPr sz="1600"/>
          </a:pPr>
          <a:endParaRPr lang="en-US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Caucasian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9.3000000000000007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0.20490000000000003</c:v>
                </c:pt>
                <c:pt idx="1">
                  <c:v>0.21780000000000002</c:v>
                </c:pt>
                <c:pt idx="2">
                  <c:v>0.11459999999999998</c:v>
                </c:pt>
                <c:pt idx="3">
                  <c:v>0.16189999999999999</c:v>
                </c:pt>
                <c:pt idx="4">
                  <c:v>0.29080000000000006</c:v>
                </c:pt>
              </c:numCache>
            </c:numRef>
          </c:val>
        </c:ser>
        <c:axId val="93730688"/>
        <c:axId val="93732224"/>
      </c:barChart>
      <c:catAx>
        <c:axId val="93730688"/>
        <c:scaling>
          <c:orientation val="minMax"/>
        </c:scaling>
        <c:axPos val="b"/>
        <c:numFmt formatCode="General" sourceLinked="1"/>
        <c:tickLblPos val="nextTo"/>
        <c:crossAx val="93732224"/>
        <c:crosses val="autoZero"/>
        <c:auto val="1"/>
        <c:lblAlgn val="ctr"/>
        <c:lblOffset val="100"/>
      </c:catAx>
      <c:valAx>
        <c:axId val="93732224"/>
        <c:scaling>
          <c:orientation val="minMax"/>
        </c:scaling>
        <c:axPos val="l"/>
        <c:majorGridlines/>
        <c:numFmt formatCode="0%" sourceLinked="1"/>
        <c:tickLblPos val="nextTo"/>
        <c:crossAx val="93730688"/>
        <c:crosses val="autoZero"/>
        <c:crossBetween val="between"/>
      </c:valAx>
    </c:plotArea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800" baseline="0"/>
            </a:pPr>
            <a:r>
              <a:rPr lang="en-US" sz="1800" baseline="0"/>
              <a:t>locus D18S51 population frequencies</a:t>
            </a:r>
          </a:p>
        </c:rich>
      </c:tx>
      <c:layout>
        <c:manualLayout>
          <c:xMode val="edge"/>
          <c:yMode val="edge"/>
          <c:x val="0.29480803870104488"/>
          <c:y val="9.2592592592592712E-2"/>
        </c:manualLayout>
      </c:layout>
      <c:overlay val="1"/>
    </c:title>
    <c:plotArea>
      <c:layout/>
      <c:barChart>
        <c:barDir val="col"/>
        <c:grouping val="clustered"/>
        <c:ser>
          <c:idx val="0"/>
          <c:order val="0"/>
          <c:tx>
            <c:strRef>
              <c:f>FREQS!$B$7</c:f>
              <c:strCache>
                <c:ptCount val="1"/>
                <c:pt idx="0">
                  <c:v>    Korean</c:v>
                </c:pt>
              </c:strCache>
            </c:strRef>
          </c:tx>
          <c:cat>
            <c:numRef>
              <c:f>FREQS!$A$8:$A$19</c:f>
              <c:numCache>
                <c:formatCode>General</c:formatCode>
                <c:ptCount val="12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</c:numCache>
            </c:numRef>
          </c:cat>
          <c:val>
            <c:numRef>
              <c:f>FREQS!$B$8:$B$19</c:f>
              <c:numCache>
                <c:formatCode>0.00%</c:formatCode>
                <c:ptCount val="12"/>
                <c:pt idx="0">
                  <c:v>1.5200000000000002E-2</c:v>
                </c:pt>
                <c:pt idx="1">
                  <c:v>4.9800000000000011E-2</c:v>
                </c:pt>
                <c:pt idx="2">
                  <c:v>0.18400000000000002</c:v>
                </c:pt>
                <c:pt idx="3">
                  <c:v>0.25110000000000005</c:v>
                </c:pt>
                <c:pt idx="4">
                  <c:v>0.17970000000000003</c:v>
                </c:pt>
                <c:pt idx="5">
                  <c:v>8.6600000000000024E-2</c:v>
                </c:pt>
                <c:pt idx="6">
                  <c:v>6.7100000000000021E-2</c:v>
                </c:pt>
                <c:pt idx="7">
                  <c:v>4.5500000000000006E-2</c:v>
                </c:pt>
                <c:pt idx="8">
                  <c:v>5.4100000000000009E-2</c:v>
                </c:pt>
                <c:pt idx="9">
                  <c:v>2.81E-2</c:v>
                </c:pt>
                <c:pt idx="10">
                  <c:v>2.5999999999999999E-2</c:v>
                </c:pt>
                <c:pt idx="11">
                  <c:v>4.3000000000000009E-3</c:v>
                </c:pt>
              </c:numCache>
            </c:numRef>
          </c:val>
        </c:ser>
        <c:ser>
          <c:idx val="1"/>
          <c:order val="1"/>
          <c:tx>
            <c:strRef>
              <c:f>FREQS!$C$7</c:f>
              <c:strCache>
                <c:ptCount val="1"/>
                <c:pt idx="0">
                  <c:v>  Japanese</c:v>
                </c:pt>
              </c:strCache>
            </c:strRef>
          </c:tx>
          <c:cat>
            <c:numRef>
              <c:f>FREQS!$A$8:$A$19</c:f>
              <c:numCache>
                <c:formatCode>General</c:formatCode>
                <c:ptCount val="12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</c:numCache>
            </c:numRef>
          </c:cat>
          <c:val>
            <c:numRef>
              <c:f>FREQS!$C$8:$C$19</c:f>
              <c:numCache>
                <c:formatCode>0.00%</c:formatCode>
                <c:ptCount val="12"/>
                <c:pt idx="0">
                  <c:v>5.7000000000000011E-3</c:v>
                </c:pt>
                <c:pt idx="1">
                  <c:v>5.62E-2</c:v>
                </c:pt>
                <c:pt idx="2" formatCode="0%">
                  <c:v>0.18000000000000002</c:v>
                </c:pt>
                <c:pt idx="3">
                  <c:v>0.1981</c:v>
                </c:pt>
                <c:pt idx="4">
                  <c:v>0.1933</c:v>
                </c:pt>
                <c:pt idx="5">
                  <c:v>0.12670000000000001</c:v>
                </c:pt>
                <c:pt idx="6" formatCode="0%">
                  <c:v>8.0000000000000016E-2</c:v>
                </c:pt>
                <c:pt idx="7">
                  <c:v>5.3300000000000007E-2</c:v>
                </c:pt>
                <c:pt idx="8">
                  <c:v>4.4800000000000006E-2</c:v>
                </c:pt>
                <c:pt idx="9">
                  <c:v>2.2900000000000004E-2</c:v>
                </c:pt>
                <c:pt idx="10">
                  <c:v>1.9000000000000003E-2</c:v>
                </c:pt>
                <c:pt idx="11">
                  <c:v>7.6000000000000009E-3</c:v>
                </c:pt>
              </c:numCache>
            </c:numRef>
          </c:val>
        </c:ser>
        <c:ser>
          <c:idx val="2"/>
          <c:order val="2"/>
          <c:tx>
            <c:strRef>
              <c:f>FREQS!$D$7</c:f>
              <c:strCache>
                <c:ptCount val="1"/>
                <c:pt idx="0">
                  <c:v>Black (US)</c:v>
                </c:pt>
              </c:strCache>
            </c:strRef>
          </c:tx>
          <c:cat>
            <c:numRef>
              <c:f>FREQS!$A$8:$A$19</c:f>
              <c:numCache>
                <c:formatCode>General</c:formatCode>
                <c:ptCount val="12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</c:numCache>
            </c:numRef>
          </c:cat>
          <c:val>
            <c:numRef>
              <c:f>FREQS!$D$8:$D$19</c:f>
              <c:numCache>
                <c:formatCode>0%</c:formatCode>
                <c:ptCount val="12"/>
                <c:pt idx="0" formatCode="0.00%">
                  <c:v>2.8000000000000004E-3</c:v>
                </c:pt>
                <c:pt idx="1">
                  <c:v>7.0000000000000021E-2</c:v>
                </c:pt>
                <c:pt idx="2" formatCode="0.00%">
                  <c:v>4.3400000000000001E-2</c:v>
                </c:pt>
                <c:pt idx="3" formatCode="0.00%">
                  <c:v>6.8599999999999994E-2</c:v>
                </c:pt>
                <c:pt idx="4" formatCode="0.00%">
                  <c:v>0.19470000000000001</c:v>
                </c:pt>
                <c:pt idx="5" formatCode="0.00%">
                  <c:v>0.1653</c:v>
                </c:pt>
                <c:pt idx="6" formatCode="0.00%">
                  <c:v>0.18210000000000001</c:v>
                </c:pt>
                <c:pt idx="7" formatCode="0.00%">
                  <c:v>0.11899999999999998</c:v>
                </c:pt>
                <c:pt idx="8" formatCode="0.00%">
                  <c:v>6.0200000000000004E-2</c:v>
                </c:pt>
                <c:pt idx="9" formatCode="0.00%">
                  <c:v>4.9000000000000009E-2</c:v>
                </c:pt>
                <c:pt idx="10" formatCode="0.00%">
                  <c:v>2.1000000000000005E-2</c:v>
                </c:pt>
                <c:pt idx="11" formatCode="0.00%">
                  <c:v>7.000000000000001E-3</c:v>
                </c:pt>
              </c:numCache>
            </c:numRef>
          </c:val>
        </c:ser>
        <c:ser>
          <c:idx val="3"/>
          <c:order val="3"/>
          <c:tx>
            <c:strRef>
              <c:f>FREQS!$E$7</c:f>
              <c:strCache>
                <c:ptCount val="1"/>
                <c:pt idx="0">
                  <c:v>Caucasian</c:v>
                </c:pt>
              </c:strCache>
            </c:strRef>
          </c:tx>
          <c:cat>
            <c:numRef>
              <c:f>FREQS!$A$8:$A$19</c:f>
              <c:numCache>
                <c:formatCode>General</c:formatCode>
                <c:ptCount val="12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</c:numCache>
            </c:numRef>
          </c:cat>
          <c:val>
            <c:numRef>
              <c:f>FREQS!$E$8:$E$19</c:f>
              <c:numCache>
                <c:formatCode>0.00%</c:formatCode>
                <c:ptCount val="12"/>
                <c:pt idx="0">
                  <c:v>1.1500000000000003E-2</c:v>
                </c:pt>
                <c:pt idx="1">
                  <c:v>0.13900000000000001</c:v>
                </c:pt>
                <c:pt idx="2">
                  <c:v>0.12180000000000002</c:v>
                </c:pt>
                <c:pt idx="3">
                  <c:v>0.1676</c:v>
                </c:pt>
                <c:pt idx="4">
                  <c:v>0.1361</c:v>
                </c:pt>
                <c:pt idx="5">
                  <c:v>0.1361</c:v>
                </c:pt>
                <c:pt idx="6">
                  <c:v>0.12320000000000002</c:v>
                </c:pt>
                <c:pt idx="7">
                  <c:v>7.740000000000001E-2</c:v>
                </c:pt>
                <c:pt idx="8">
                  <c:v>4.4400000000000009E-2</c:v>
                </c:pt>
                <c:pt idx="9">
                  <c:v>1.72E-2</c:v>
                </c:pt>
                <c:pt idx="10" formatCode="0%">
                  <c:v>1.0000000000000002E-2</c:v>
                </c:pt>
                <c:pt idx="11">
                  <c:v>4.3000000000000009E-3</c:v>
                </c:pt>
              </c:numCache>
            </c:numRef>
          </c:val>
        </c:ser>
        <c:axId val="77594624"/>
        <c:axId val="77596544"/>
      </c:barChart>
      <c:catAx>
        <c:axId val="775946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allele size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77596544"/>
        <c:crosses val="autoZero"/>
        <c:auto val="1"/>
        <c:lblAlgn val="ctr"/>
        <c:lblOffset val="100"/>
      </c:catAx>
      <c:valAx>
        <c:axId val="77596544"/>
        <c:scaling>
          <c:orientation val="minMax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759462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800" baseline="0"/>
            </a:pPr>
            <a:r>
              <a:rPr lang="en-US" sz="1800" baseline="0"/>
              <a:t>locus D18S51 population frequencies</a:t>
            </a:r>
          </a:p>
        </c:rich>
      </c:tx>
      <c:layout>
        <c:manualLayout>
          <c:xMode val="edge"/>
          <c:yMode val="edge"/>
          <c:x val="0.29480803870104488"/>
          <c:y val="9.2592592592592754E-2"/>
        </c:manualLayout>
      </c:layout>
      <c:overlay val="1"/>
    </c:title>
    <c:plotArea>
      <c:layout>
        <c:manualLayout>
          <c:layoutTarget val="inner"/>
          <c:xMode val="edge"/>
          <c:yMode val="edge"/>
          <c:x val="0.14690288713910768"/>
          <c:y val="4.0277777777777773E-2"/>
          <c:w val="0.82970813648293962"/>
          <c:h val="0.77436740546320604"/>
        </c:manualLayout>
      </c:layout>
      <c:barChart>
        <c:barDir val="col"/>
        <c:grouping val="clustered"/>
        <c:ser>
          <c:idx val="0"/>
          <c:order val="0"/>
          <c:tx>
            <c:strRef>
              <c:f>FREQS!$B$7</c:f>
              <c:strCache>
                <c:ptCount val="1"/>
                <c:pt idx="0">
                  <c:v>    Korean</c:v>
                </c:pt>
              </c:strCache>
            </c:strRef>
          </c:tx>
          <c:cat>
            <c:numRef>
              <c:f>FREQS!$A$8:$A$19</c:f>
              <c:numCache>
                <c:formatCode>General</c:formatCode>
                <c:ptCount val="12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</c:numCache>
            </c:numRef>
          </c:cat>
          <c:val>
            <c:numRef>
              <c:f>FREQS!$B$8:$B$19</c:f>
              <c:numCache>
                <c:formatCode>0.00%</c:formatCode>
                <c:ptCount val="12"/>
                <c:pt idx="0">
                  <c:v>1.5200000000000003E-2</c:v>
                </c:pt>
                <c:pt idx="1">
                  <c:v>4.9800000000000018E-2</c:v>
                </c:pt>
                <c:pt idx="2">
                  <c:v>0.18400000000000005</c:v>
                </c:pt>
                <c:pt idx="3">
                  <c:v>0.25110000000000005</c:v>
                </c:pt>
                <c:pt idx="4">
                  <c:v>0.17970000000000005</c:v>
                </c:pt>
                <c:pt idx="5">
                  <c:v>8.6600000000000024E-2</c:v>
                </c:pt>
                <c:pt idx="6">
                  <c:v>6.7100000000000021E-2</c:v>
                </c:pt>
                <c:pt idx="7">
                  <c:v>4.5500000000000013E-2</c:v>
                </c:pt>
                <c:pt idx="8">
                  <c:v>5.4100000000000016E-2</c:v>
                </c:pt>
                <c:pt idx="9">
                  <c:v>2.81E-2</c:v>
                </c:pt>
                <c:pt idx="10">
                  <c:v>2.5999999999999999E-2</c:v>
                </c:pt>
                <c:pt idx="11">
                  <c:v>4.3000000000000017E-3</c:v>
                </c:pt>
              </c:numCache>
            </c:numRef>
          </c:val>
        </c:ser>
        <c:ser>
          <c:idx val="1"/>
          <c:order val="1"/>
          <c:tx>
            <c:strRef>
              <c:f>FREQS!$C$7</c:f>
              <c:strCache>
                <c:ptCount val="1"/>
                <c:pt idx="0">
                  <c:v>  Japanese</c:v>
                </c:pt>
              </c:strCache>
            </c:strRef>
          </c:tx>
          <c:cat>
            <c:numRef>
              <c:f>FREQS!$A$8:$A$19</c:f>
              <c:numCache>
                <c:formatCode>General</c:formatCode>
                <c:ptCount val="12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</c:numCache>
            </c:numRef>
          </c:cat>
          <c:val>
            <c:numRef>
              <c:f>FREQS!$C$8:$C$19</c:f>
              <c:numCache>
                <c:formatCode>0.00%</c:formatCode>
                <c:ptCount val="12"/>
                <c:pt idx="0">
                  <c:v>5.7000000000000019E-3</c:v>
                </c:pt>
                <c:pt idx="1">
                  <c:v>5.62E-2</c:v>
                </c:pt>
                <c:pt idx="2" formatCode="0%">
                  <c:v>0.18000000000000005</c:v>
                </c:pt>
                <c:pt idx="3">
                  <c:v>0.1981</c:v>
                </c:pt>
                <c:pt idx="4">
                  <c:v>0.1933</c:v>
                </c:pt>
                <c:pt idx="5">
                  <c:v>0.12670000000000001</c:v>
                </c:pt>
                <c:pt idx="6" formatCode="0%">
                  <c:v>8.0000000000000029E-2</c:v>
                </c:pt>
                <c:pt idx="7">
                  <c:v>5.3300000000000014E-2</c:v>
                </c:pt>
                <c:pt idx="8">
                  <c:v>4.480000000000002E-2</c:v>
                </c:pt>
                <c:pt idx="9">
                  <c:v>2.2900000000000007E-2</c:v>
                </c:pt>
                <c:pt idx="10">
                  <c:v>1.9000000000000006E-2</c:v>
                </c:pt>
                <c:pt idx="11">
                  <c:v>7.6000000000000017E-3</c:v>
                </c:pt>
              </c:numCache>
            </c:numRef>
          </c:val>
        </c:ser>
        <c:ser>
          <c:idx val="2"/>
          <c:order val="2"/>
          <c:tx>
            <c:strRef>
              <c:f>FREQS!$D$7</c:f>
              <c:strCache>
                <c:ptCount val="1"/>
                <c:pt idx="0">
                  <c:v>Black (US)</c:v>
                </c:pt>
              </c:strCache>
            </c:strRef>
          </c:tx>
          <c:cat>
            <c:numRef>
              <c:f>FREQS!$A$8:$A$19</c:f>
              <c:numCache>
                <c:formatCode>General</c:formatCode>
                <c:ptCount val="12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</c:numCache>
            </c:numRef>
          </c:cat>
          <c:val>
            <c:numRef>
              <c:f>FREQS!$D$8:$D$19</c:f>
              <c:numCache>
                <c:formatCode>0%</c:formatCode>
                <c:ptCount val="12"/>
                <c:pt idx="0" formatCode="0.00%">
                  <c:v>2.8000000000000008E-3</c:v>
                </c:pt>
                <c:pt idx="1">
                  <c:v>7.0000000000000021E-2</c:v>
                </c:pt>
                <c:pt idx="2" formatCode="0.00%">
                  <c:v>4.3400000000000001E-2</c:v>
                </c:pt>
                <c:pt idx="3" formatCode="0.00%">
                  <c:v>6.8599999999999994E-2</c:v>
                </c:pt>
                <c:pt idx="4" formatCode="0.00%">
                  <c:v>0.19470000000000001</c:v>
                </c:pt>
                <c:pt idx="5" formatCode="0.00%">
                  <c:v>0.1653</c:v>
                </c:pt>
                <c:pt idx="6" formatCode="0.00%">
                  <c:v>0.18210000000000001</c:v>
                </c:pt>
                <c:pt idx="7" formatCode="0.00%">
                  <c:v>0.11899999999999998</c:v>
                </c:pt>
                <c:pt idx="8" formatCode="0.00%">
                  <c:v>6.0200000000000004E-2</c:v>
                </c:pt>
                <c:pt idx="9" formatCode="0.00%">
                  <c:v>4.9000000000000016E-2</c:v>
                </c:pt>
                <c:pt idx="10" formatCode="0.00%">
                  <c:v>2.1000000000000008E-2</c:v>
                </c:pt>
                <c:pt idx="11" formatCode="0.00%">
                  <c:v>7.0000000000000019E-3</c:v>
                </c:pt>
              </c:numCache>
            </c:numRef>
          </c:val>
        </c:ser>
        <c:ser>
          <c:idx val="3"/>
          <c:order val="3"/>
          <c:tx>
            <c:strRef>
              <c:f>FREQS!$E$7</c:f>
              <c:strCache>
                <c:ptCount val="1"/>
                <c:pt idx="0">
                  <c:v>Caucasian</c:v>
                </c:pt>
              </c:strCache>
            </c:strRef>
          </c:tx>
          <c:cat>
            <c:numRef>
              <c:f>FREQS!$A$8:$A$19</c:f>
              <c:numCache>
                <c:formatCode>General</c:formatCode>
                <c:ptCount val="12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</c:numCache>
            </c:numRef>
          </c:cat>
          <c:val>
            <c:numRef>
              <c:f>FREQS!$E$8:$E$19</c:f>
              <c:numCache>
                <c:formatCode>0.00%</c:formatCode>
                <c:ptCount val="12"/>
                <c:pt idx="0">
                  <c:v>1.1500000000000005E-2</c:v>
                </c:pt>
                <c:pt idx="1">
                  <c:v>0.13900000000000001</c:v>
                </c:pt>
                <c:pt idx="2">
                  <c:v>0.12180000000000002</c:v>
                </c:pt>
                <c:pt idx="3">
                  <c:v>0.1676</c:v>
                </c:pt>
                <c:pt idx="4">
                  <c:v>0.1361</c:v>
                </c:pt>
                <c:pt idx="5">
                  <c:v>0.1361</c:v>
                </c:pt>
                <c:pt idx="6">
                  <c:v>0.12320000000000003</c:v>
                </c:pt>
                <c:pt idx="7">
                  <c:v>7.7400000000000024E-2</c:v>
                </c:pt>
                <c:pt idx="8">
                  <c:v>4.4400000000000016E-2</c:v>
                </c:pt>
                <c:pt idx="9">
                  <c:v>1.72E-2</c:v>
                </c:pt>
                <c:pt idx="10" formatCode="0%">
                  <c:v>1.0000000000000004E-2</c:v>
                </c:pt>
                <c:pt idx="11">
                  <c:v>4.3000000000000017E-3</c:v>
                </c:pt>
              </c:numCache>
            </c:numRef>
          </c:val>
        </c:ser>
        <c:axId val="77626368"/>
        <c:axId val="77636736"/>
      </c:barChart>
      <c:catAx>
        <c:axId val="776263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allele size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77636736"/>
        <c:crosses val="autoZero"/>
        <c:auto val="1"/>
        <c:lblAlgn val="ctr"/>
        <c:lblOffset val="100"/>
      </c:catAx>
      <c:valAx>
        <c:axId val="77636736"/>
        <c:scaling>
          <c:orientation val="minMax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762636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438" y="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4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790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4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438" y="859790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5757857-4765-429F-AB11-2659807DC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52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025" y="0"/>
            <a:ext cx="3067050" cy="452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7550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75" y="4300538"/>
            <a:ext cx="5191125" cy="4073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9488"/>
            <a:ext cx="3067050" cy="452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025" y="8599488"/>
            <a:ext cx="3067050" cy="452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B4698B-5A1F-4AA5-95A6-C55F9B481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41E8CD-AB36-41DE-B7EE-B4F1369CF3AB}" type="slidenum">
              <a:rPr lang="en-US"/>
              <a:pPr/>
              <a:t>1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Likelihood ratios are in principle the right way to consider the evidence in any situation -- in life, not just genetics -- where two alternatives are under consideration, so it is an important and geneeral concept.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I'm sure it is quite familiar to you in the context of paternity investigation as an example. There we have evidence such as a Q allele shared between man and child, and note two possible explanations: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26F08-B6F9-4BA8-8612-03823A05863B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10285-07B2-4D89-9441-919BAA91EA5B}" type="datetime1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mathematics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F4E28-38CE-4707-935B-AC225ED7A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16034-44D5-4A34-A4E3-F13BB980F455}" type="datetime1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mathematics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065C4-788E-4C60-951B-CB6766063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C0CCF-5E68-4208-A2E8-40C916C87A6F}" type="datetime1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mathematics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70303-1B8D-4308-88FF-2B8137117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A1191-1204-4082-A747-4E10A3A52EE6}" type="datetime1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mathematics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7BBE5-00AC-4160-9ED0-65D3F00EF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D2E39-E2AE-4DB2-81CE-DEE85C648BD3}" type="datetime1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mathematics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D22EE-2454-4B6C-9060-8E385F518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6E2B7-BFC9-4CD5-B7E1-0DF0EE83A571}" type="datetime1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mathematics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9FDED-E4A8-454B-94A5-6024930B3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B92F2-A2CA-454C-9C9C-FE8A76CA0263}" type="datetime1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mathematics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868C5-37B1-4EA1-BE24-C1751D08D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F87E1-5572-424A-8D29-EA97AD8CDDE4}" type="datetime1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mathematics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D143B-DED0-434C-97F8-ACC53E843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7D558-B1C1-4261-BDA4-1612C955C9C9}" type="datetime1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mathematics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045E6-2F18-4A8C-8B01-B682B24AA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B7B3F-B328-4279-9ECD-0124C80D14B3}" type="datetime1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mathematics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B18B6-52CA-4807-994A-571A2BBB3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719DF-49C9-4D98-B51D-ABC7609FD84E}" type="datetime1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mathematics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54CDC-F04E-4799-8339-F6C374708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333399"/>
            </a:gs>
            <a:gs pos="100000">
              <a:srgbClr val="0D0D2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635CF0B-AA12-4784-98DA-EB59E1FBD833}" type="datetime1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3994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53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forensic mathematics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123EBC1-DC16-493F-9658-0CFB2E14E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0D1B-4379-4B5F-9258-26CEA2116D85}" type="slidenum">
              <a:rPr lang="en-US"/>
              <a:pPr/>
              <a:t>1</a:t>
            </a:fld>
            <a:endParaRPr lang="en-US"/>
          </a:p>
        </p:txBody>
      </p:sp>
      <p:pic>
        <p:nvPicPr>
          <p:cNvPr id="173060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421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9350" y="6483350"/>
            <a:ext cx="304800" cy="304800"/>
          </a:xfrm>
          <a:prstGeom prst="rect">
            <a:avLst/>
          </a:prstGeom>
          <a:noFill/>
        </p:spPr>
      </p:pic>
      <p:sp>
        <p:nvSpPr>
          <p:cNvPr id="173070" name="Rectangle 14"/>
          <p:cNvSpPr>
            <a:spLocks noChangeArrowheads="1"/>
          </p:cNvSpPr>
          <p:nvPr/>
        </p:nvSpPr>
        <p:spPr bwMode="auto">
          <a:xfrm>
            <a:off x="4419600" y="1733550"/>
            <a:ext cx="46545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Adventures in Forensic Mathematics</a:t>
            </a:r>
            <a:endParaRPr lang="en-US" sz="4400" i="1" dirty="0">
              <a:solidFill>
                <a:schemeClr val="tx2"/>
              </a:solidFill>
            </a:endParaRPr>
          </a:p>
        </p:txBody>
      </p:sp>
      <p:sp>
        <p:nvSpPr>
          <p:cNvPr id="9" name="Rectangle 1058"/>
          <p:cNvSpPr txBox="1">
            <a:spLocks noChangeArrowheads="1"/>
          </p:cNvSpPr>
          <p:nvPr/>
        </p:nvSpPr>
        <p:spPr bwMode="auto">
          <a:xfrm>
            <a:off x="241300" y="4929352"/>
            <a:ext cx="8528050" cy="144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Charles Brenner, PhD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DNA·VIEW and UC Berkeley Public Health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www.dna-view.com            c@dna-view.com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Rock bike.jpg"/>
          <p:cNvPicPr>
            <a:picLocks noChangeAspect="1"/>
          </p:cNvPicPr>
          <p:nvPr/>
        </p:nvPicPr>
        <p:blipFill>
          <a:blip r:embed="rId5" cstate="print"/>
          <a:srcRect l="2500" r="3333" b="9429"/>
          <a:stretch>
            <a:fillRect/>
          </a:stretch>
        </p:blipFill>
        <p:spPr>
          <a:xfrm>
            <a:off x="114300" y="352425"/>
            <a:ext cx="4305300" cy="28908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06BF09-BF77-405D-8BF9-BF81E82BF10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1267" name="Line 15"/>
          <p:cNvSpPr>
            <a:spLocks noChangeShapeType="1"/>
          </p:cNvSpPr>
          <p:nvPr/>
        </p:nvSpPr>
        <p:spPr bwMode="auto">
          <a:xfrm flipH="1">
            <a:off x="4884738" y="2798763"/>
            <a:ext cx="758825" cy="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2438"/>
            <a:ext cx="7772400" cy="1143000"/>
          </a:xfrm>
        </p:spPr>
        <p:txBody>
          <a:bodyPr/>
          <a:lstStyle/>
          <a:p>
            <a:r>
              <a:rPr lang="en-US" sz="4000" smtClean="0"/>
              <a:t>Know your nucleotides</a:t>
            </a:r>
          </a:p>
        </p:txBody>
      </p:sp>
      <p:sp>
        <p:nvSpPr>
          <p:cNvPr id="11269" name="Oval 4"/>
          <p:cNvSpPr>
            <a:spLocks noChangeArrowheads="1"/>
          </p:cNvSpPr>
          <p:nvPr/>
        </p:nvSpPr>
        <p:spPr bwMode="auto">
          <a:xfrm>
            <a:off x="5643563" y="4352925"/>
            <a:ext cx="1306512" cy="1306513"/>
          </a:xfrm>
          <a:prstGeom prst="ellipse">
            <a:avLst/>
          </a:prstGeom>
          <a:noFill/>
          <a:ln w="76200">
            <a:solidFill>
              <a:srgbClr val="66FF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70" name="Freeform 5"/>
          <p:cNvSpPr>
            <a:spLocks/>
          </p:cNvSpPr>
          <p:nvPr/>
        </p:nvSpPr>
        <p:spPr bwMode="auto">
          <a:xfrm>
            <a:off x="1698625" y="3395663"/>
            <a:ext cx="2324100" cy="3057525"/>
          </a:xfrm>
          <a:custGeom>
            <a:avLst/>
            <a:gdLst>
              <a:gd name="T0" fmla="*/ 2147483647 w 1464"/>
              <a:gd name="T1" fmla="*/ 2147483647 h 1926"/>
              <a:gd name="T2" fmla="*/ 2147483647 w 1464"/>
              <a:gd name="T3" fmla="*/ 2147483647 h 1926"/>
              <a:gd name="T4" fmla="*/ 2147483647 w 1464"/>
              <a:gd name="T5" fmla="*/ 2147483647 h 1926"/>
              <a:gd name="T6" fmla="*/ 2147483647 w 1464"/>
              <a:gd name="T7" fmla="*/ 2147483647 h 1926"/>
              <a:gd name="T8" fmla="*/ 2147483647 w 1464"/>
              <a:gd name="T9" fmla="*/ 2147483647 h 19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4"/>
              <a:gd name="T16" fmla="*/ 0 h 1926"/>
              <a:gd name="T17" fmla="*/ 1464 w 1464"/>
              <a:gd name="T18" fmla="*/ 1926 h 19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4" h="1926">
                <a:moveTo>
                  <a:pt x="8" y="1004"/>
                </a:moveTo>
                <a:cubicBezTo>
                  <a:pt x="0" y="338"/>
                  <a:pt x="542" y="831"/>
                  <a:pt x="740" y="815"/>
                </a:cubicBezTo>
                <a:cubicBezTo>
                  <a:pt x="938" y="799"/>
                  <a:pt x="1464" y="0"/>
                  <a:pt x="1431" y="963"/>
                </a:cubicBezTo>
                <a:cubicBezTo>
                  <a:pt x="1398" y="1926"/>
                  <a:pt x="915" y="1135"/>
                  <a:pt x="740" y="1136"/>
                </a:cubicBezTo>
                <a:cubicBezTo>
                  <a:pt x="565" y="1137"/>
                  <a:pt x="16" y="1670"/>
                  <a:pt x="8" y="1004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1776413" y="1595438"/>
            <a:ext cx="186055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Purines</a:t>
            </a:r>
          </a:p>
        </p:txBody>
      </p:sp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4932363" y="1747838"/>
            <a:ext cx="2224087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/>
              <a:t>P</a:t>
            </a:r>
            <a:r>
              <a:rPr lang="en-US">
                <a:solidFill>
                  <a:srgbClr val="66FF33"/>
                </a:solidFill>
              </a:rPr>
              <a:t>y</a:t>
            </a:r>
            <a:r>
              <a:rPr lang="en-US" sz="3200"/>
              <a:t>rimidines</a:t>
            </a:r>
          </a:p>
        </p:txBody>
      </p:sp>
      <p:sp>
        <p:nvSpPr>
          <p:cNvPr id="11273" name="Oval 8"/>
          <p:cNvSpPr>
            <a:spLocks noChangeArrowheads="1"/>
          </p:cNvSpPr>
          <p:nvPr/>
        </p:nvSpPr>
        <p:spPr bwMode="auto">
          <a:xfrm>
            <a:off x="5561013" y="2446338"/>
            <a:ext cx="1306512" cy="1306512"/>
          </a:xfrm>
          <a:prstGeom prst="ellipse">
            <a:avLst/>
          </a:prstGeom>
          <a:noFill/>
          <a:ln w="76200">
            <a:solidFill>
              <a:srgbClr val="66FF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74" name="Freeform 9"/>
          <p:cNvSpPr>
            <a:spLocks/>
          </p:cNvSpPr>
          <p:nvPr/>
        </p:nvSpPr>
        <p:spPr bwMode="auto">
          <a:xfrm>
            <a:off x="1616075" y="1597025"/>
            <a:ext cx="2324100" cy="3057525"/>
          </a:xfrm>
          <a:custGeom>
            <a:avLst/>
            <a:gdLst>
              <a:gd name="T0" fmla="*/ 2147483647 w 1464"/>
              <a:gd name="T1" fmla="*/ 2147483647 h 1926"/>
              <a:gd name="T2" fmla="*/ 2147483647 w 1464"/>
              <a:gd name="T3" fmla="*/ 2147483647 h 1926"/>
              <a:gd name="T4" fmla="*/ 2147483647 w 1464"/>
              <a:gd name="T5" fmla="*/ 2147483647 h 1926"/>
              <a:gd name="T6" fmla="*/ 2147483647 w 1464"/>
              <a:gd name="T7" fmla="*/ 2147483647 h 1926"/>
              <a:gd name="T8" fmla="*/ 2147483647 w 1464"/>
              <a:gd name="T9" fmla="*/ 2147483647 h 19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4"/>
              <a:gd name="T16" fmla="*/ 0 h 1926"/>
              <a:gd name="T17" fmla="*/ 1464 w 1464"/>
              <a:gd name="T18" fmla="*/ 1926 h 19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4" h="1926">
                <a:moveTo>
                  <a:pt x="8" y="1004"/>
                </a:moveTo>
                <a:cubicBezTo>
                  <a:pt x="0" y="338"/>
                  <a:pt x="542" y="831"/>
                  <a:pt x="740" y="815"/>
                </a:cubicBezTo>
                <a:cubicBezTo>
                  <a:pt x="938" y="799"/>
                  <a:pt x="1464" y="0"/>
                  <a:pt x="1431" y="963"/>
                </a:cubicBezTo>
                <a:cubicBezTo>
                  <a:pt x="1398" y="1926"/>
                  <a:pt x="915" y="1135"/>
                  <a:pt x="740" y="1136"/>
                </a:cubicBezTo>
                <a:cubicBezTo>
                  <a:pt x="565" y="1137"/>
                  <a:pt x="16" y="1670"/>
                  <a:pt x="8" y="1004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Text Box 10"/>
          <p:cNvSpPr txBox="1">
            <a:spLocks noChangeArrowheads="1"/>
          </p:cNvSpPr>
          <p:nvPr/>
        </p:nvSpPr>
        <p:spPr bwMode="auto">
          <a:xfrm>
            <a:off x="2155825" y="2751138"/>
            <a:ext cx="132556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1F18B"/>
                </a:solidFill>
              </a:rPr>
              <a:t>A</a:t>
            </a:r>
            <a:r>
              <a:rPr lang="en-US" sz="2400"/>
              <a:t>denine</a:t>
            </a:r>
          </a:p>
        </p:txBody>
      </p:sp>
      <p:sp>
        <p:nvSpPr>
          <p:cNvPr id="11276" name="Text Box 11"/>
          <p:cNvSpPr txBox="1">
            <a:spLocks noChangeArrowheads="1"/>
          </p:cNvSpPr>
          <p:nvPr/>
        </p:nvSpPr>
        <p:spPr bwMode="auto">
          <a:xfrm>
            <a:off x="5510213" y="4692650"/>
            <a:ext cx="14605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1F18B"/>
                </a:solidFill>
              </a:rPr>
              <a:t>C</a:t>
            </a:r>
            <a:r>
              <a:rPr lang="en-US" sz="3600">
                <a:solidFill>
                  <a:srgbClr val="66FF33"/>
                </a:solidFill>
              </a:rPr>
              <a:t>y</a:t>
            </a:r>
            <a:r>
              <a:rPr lang="en-US" sz="2400"/>
              <a:t>tocine</a:t>
            </a:r>
          </a:p>
        </p:txBody>
      </p:sp>
      <p:sp>
        <p:nvSpPr>
          <p:cNvPr id="11277" name="Text Box 12"/>
          <p:cNvSpPr txBox="1">
            <a:spLocks noChangeArrowheads="1"/>
          </p:cNvSpPr>
          <p:nvPr/>
        </p:nvSpPr>
        <p:spPr bwMode="auto">
          <a:xfrm>
            <a:off x="5497513" y="2798763"/>
            <a:ext cx="1452562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1F18B"/>
                </a:solidFill>
              </a:rPr>
              <a:t>T</a:t>
            </a:r>
            <a:r>
              <a:rPr lang="en-US" sz="2400"/>
              <a:t>h</a:t>
            </a:r>
            <a:r>
              <a:rPr lang="en-US" sz="3600">
                <a:solidFill>
                  <a:srgbClr val="66FF33"/>
                </a:solidFill>
              </a:rPr>
              <a:t>y</a:t>
            </a:r>
            <a:r>
              <a:rPr lang="en-US" sz="2400"/>
              <a:t>mine</a:t>
            </a:r>
          </a:p>
        </p:txBody>
      </p:sp>
      <p:sp>
        <p:nvSpPr>
          <p:cNvPr id="11278" name="Text Box 20"/>
          <p:cNvSpPr txBox="1">
            <a:spLocks noChangeArrowheads="1"/>
          </p:cNvSpPr>
          <p:nvPr/>
        </p:nvSpPr>
        <p:spPr bwMode="auto">
          <a:xfrm>
            <a:off x="2155825" y="4676775"/>
            <a:ext cx="132556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1F18B"/>
                </a:solidFill>
              </a:rPr>
              <a:t>G</a:t>
            </a:r>
            <a:r>
              <a:rPr lang="en-US" sz="2400"/>
              <a:t>uanine</a:t>
            </a:r>
          </a:p>
        </p:txBody>
      </p:sp>
      <p:sp>
        <p:nvSpPr>
          <p:cNvPr id="11279" name="Line 21"/>
          <p:cNvSpPr>
            <a:spLocks noChangeShapeType="1"/>
          </p:cNvSpPr>
          <p:nvPr/>
        </p:nvSpPr>
        <p:spPr bwMode="auto">
          <a:xfrm>
            <a:off x="3886200" y="2803525"/>
            <a:ext cx="9985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80" name="Line 22"/>
          <p:cNvSpPr>
            <a:spLocks noChangeShapeType="1"/>
          </p:cNvSpPr>
          <p:nvPr/>
        </p:nvSpPr>
        <p:spPr bwMode="auto">
          <a:xfrm flipH="1">
            <a:off x="4757738" y="3321050"/>
            <a:ext cx="831850" cy="4763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81" name="Line 23"/>
          <p:cNvSpPr>
            <a:spLocks noChangeShapeType="1"/>
          </p:cNvSpPr>
          <p:nvPr/>
        </p:nvSpPr>
        <p:spPr bwMode="auto">
          <a:xfrm>
            <a:off x="3879850" y="3330575"/>
            <a:ext cx="87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82" name="Line 24"/>
          <p:cNvSpPr>
            <a:spLocks noChangeShapeType="1"/>
          </p:cNvSpPr>
          <p:nvPr/>
        </p:nvSpPr>
        <p:spPr bwMode="auto">
          <a:xfrm flipH="1">
            <a:off x="4938713" y="4676775"/>
            <a:ext cx="788987" cy="3175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83" name="Line 25"/>
          <p:cNvSpPr>
            <a:spLocks noChangeShapeType="1"/>
          </p:cNvSpPr>
          <p:nvPr/>
        </p:nvSpPr>
        <p:spPr bwMode="auto">
          <a:xfrm>
            <a:off x="3940175" y="4684713"/>
            <a:ext cx="9985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84" name="Line 26"/>
          <p:cNvSpPr>
            <a:spLocks noChangeShapeType="1"/>
          </p:cNvSpPr>
          <p:nvPr/>
        </p:nvSpPr>
        <p:spPr bwMode="auto">
          <a:xfrm flipH="1">
            <a:off x="4757738" y="5008563"/>
            <a:ext cx="885825" cy="4762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85" name="Line 27"/>
          <p:cNvSpPr>
            <a:spLocks noChangeShapeType="1"/>
          </p:cNvSpPr>
          <p:nvPr/>
        </p:nvSpPr>
        <p:spPr bwMode="auto">
          <a:xfrm>
            <a:off x="3940175" y="5018088"/>
            <a:ext cx="8175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86" name="Line 28"/>
          <p:cNvSpPr>
            <a:spLocks noChangeShapeType="1"/>
          </p:cNvSpPr>
          <p:nvPr/>
        </p:nvSpPr>
        <p:spPr bwMode="auto">
          <a:xfrm flipH="1">
            <a:off x="4968875" y="5391150"/>
            <a:ext cx="806450" cy="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87" name="Line 29"/>
          <p:cNvSpPr>
            <a:spLocks noChangeShapeType="1"/>
          </p:cNvSpPr>
          <p:nvPr/>
        </p:nvSpPr>
        <p:spPr bwMode="auto">
          <a:xfrm>
            <a:off x="3940175" y="5395913"/>
            <a:ext cx="10287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C8442B-8926-49CA-A3FA-66B396736F4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2113"/>
            <a:ext cx="7772400" cy="750887"/>
          </a:xfrm>
        </p:spPr>
        <p:txBody>
          <a:bodyPr/>
          <a:lstStyle/>
          <a:p>
            <a:r>
              <a:rPr lang="en-US" sz="4000" smtClean="0"/>
              <a:t>DNA profile today</a:t>
            </a:r>
          </a:p>
        </p:txBody>
      </p:sp>
      <p:pic>
        <p:nvPicPr>
          <p:cNvPr id="12292" name="Picture 5" descr="ctk_yellow"/>
          <p:cNvPicPr>
            <a:picLocks noChangeAspect="1" noChangeArrowheads="1"/>
          </p:cNvPicPr>
          <p:nvPr/>
        </p:nvPicPr>
        <p:blipFill>
          <a:blip r:embed="rId2" cstate="print"/>
          <a:srcRect b="67535"/>
          <a:stretch>
            <a:fillRect/>
          </a:stretch>
        </p:blipFill>
        <p:spPr bwMode="auto">
          <a:xfrm>
            <a:off x="1843088" y="2057400"/>
            <a:ext cx="6583362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4167188" y="1600200"/>
            <a:ext cx="2157412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r>
              <a:rPr lang="en-US" sz="2400"/>
              <a:t>Locus D13S317</a:t>
            </a:r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387350" y="3259138"/>
            <a:ext cx="1550988" cy="11874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 anchor="b">
            <a:spAutoFit/>
          </a:bodyPr>
          <a:lstStyle/>
          <a:p>
            <a:r>
              <a:rPr lang="en-US" sz="2400"/>
              <a:t>Person (reference profile)</a:t>
            </a:r>
          </a:p>
        </p:txBody>
      </p:sp>
      <p:sp>
        <p:nvSpPr>
          <p:cNvPr id="12295" name="Text Box 11"/>
          <p:cNvSpPr txBox="1">
            <a:spLocks noChangeArrowheads="1"/>
          </p:cNvSpPr>
          <p:nvPr/>
        </p:nvSpPr>
        <p:spPr bwMode="auto">
          <a:xfrm>
            <a:off x="95250" y="2057400"/>
            <a:ext cx="1747838" cy="8223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 anchor="b">
            <a:spAutoFit/>
          </a:bodyPr>
          <a:lstStyle/>
          <a:p>
            <a:r>
              <a:rPr lang="en-US" sz="2400"/>
              <a:t>Calibration ladders</a:t>
            </a:r>
          </a:p>
        </p:txBody>
      </p:sp>
      <p:pic>
        <p:nvPicPr>
          <p:cNvPr id="477196" name="Picture 12" descr="ctk_yellow"/>
          <p:cNvPicPr>
            <a:picLocks noChangeAspect="1" noChangeArrowheads="1"/>
          </p:cNvPicPr>
          <p:nvPr/>
        </p:nvPicPr>
        <p:blipFill>
          <a:blip r:embed="rId2" cstate="print"/>
          <a:srcRect l="8488" t="80055" r="82036"/>
          <a:stretch>
            <a:fillRect/>
          </a:stretch>
        </p:blipFill>
        <p:spPr bwMode="auto">
          <a:xfrm>
            <a:off x="2200275" y="4416425"/>
            <a:ext cx="1474788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3" descr="ctk_yellow"/>
          <p:cNvPicPr>
            <a:picLocks noChangeAspect="1" noChangeArrowheads="1"/>
          </p:cNvPicPr>
          <p:nvPr/>
        </p:nvPicPr>
        <p:blipFill>
          <a:blip r:embed="rId2" cstate="print"/>
          <a:srcRect t="69214"/>
          <a:stretch>
            <a:fillRect/>
          </a:stretch>
        </p:blipFill>
        <p:spPr bwMode="auto">
          <a:xfrm>
            <a:off x="1843088" y="3224213"/>
            <a:ext cx="6583362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5" descr="ctk_yellow"/>
          <p:cNvPicPr>
            <a:picLocks noChangeAspect="1" noChangeArrowheads="1"/>
          </p:cNvPicPr>
          <p:nvPr/>
        </p:nvPicPr>
        <p:blipFill>
          <a:blip r:embed="rId2" cstate="print"/>
          <a:srcRect l="8392" r="81046" b="90372"/>
          <a:stretch>
            <a:fillRect/>
          </a:stretch>
        </p:blipFill>
        <p:spPr bwMode="auto">
          <a:xfrm>
            <a:off x="1981200" y="1143000"/>
            <a:ext cx="15176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Text Box 16"/>
          <p:cNvSpPr txBox="1">
            <a:spLocks noChangeArrowheads="1"/>
          </p:cNvSpPr>
          <p:nvPr/>
        </p:nvSpPr>
        <p:spPr bwMode="auto">
          <a:xfrm>
            <a:off x="6748463" y="1600200"/>
            <a:ext cx="1184275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r>
              <a:rPr lang="en-US" sz="2400"/>
              <a:t>D7S820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5" descr="ctk_yellow"/>
          <p:cNvPicPr>
            <a:picLocks noChangeAspect="1" noChangeArrowheads="1"/>
          </p:cNvPicPr>
          <p:nvPr/>
        </p:nvPicPr>
        <p:blipFill>
          <a:blip r:embed="rId2" cstate="print"/>
          <a:srcRect l="8392" r="81046" b="90372"/>
          <a:stretch>
            <a:fillRect/>
          </a:stretch>
        </p:blipFill>
        <p:spPr bwMode="auto">
          <a:xfrm>
            <a:off x="1981200" y="1143000"/>
            <a:ext cx="15176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5F1D28-A50A-4B77-B5A4-9063A1517FD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2113"/>
            <a:ext cx="7772400" cy="750887"/>
          </a:xfrm>
        </p:spPr>
        <p:txBody>
          <a:bodyPr/>
          <a:lstStyle/>
          <a:p>
            <a:r>
              <a:rPr lang="en-US" sz="4000" smtClean="0"/>
              <a:t>DNA evidence</a:t>
            </a:r>
          </a:p>
        </p:txBody>
      </p:sp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387350" y="1828800"/>
            <a:ext cx="1550988" cy="12017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 anchor="b">
            <a:spAutoFit/>
          </a:bodyPr>
          <a:lstStyle/>
          <a:p>
            <a:r>
              <a:rPr lang="en-US" sz="2400"/>
              <a:t>Suspect (reference profile) </a:t>
            </a:r>
          </a:p>
        </p:txBody>
      </p:sp>
      <p:pic>
        <p:nvPicPr>
          <p:cNvPr id="13318" name="Picture 12" descr="ctk_yellow"/>
          <p:cNvPicPr>
            <a:picLocks noChangeAspect="1" noChangeArrowheads="1"/>
          </p:cNvPicPr>
          <p:nvPr/>
        </p:nvPicPr>
        <p:blipFill>
          <a:blip r:embed="rId2" cstate="print"/>
          <a:srcRect l="8488" t="80055" r="82036"/>
          <a:stretch>
            <a:fillRect/>
          </a:stretch>
        </p:blipFill>
        <p:spPr bwMode="auto">
          <a:xfrm>
            <a:off x="1981200" y="1811338"/>
            <a:ext cx="1474788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7" descr="ctk_yellow"/>
          <p:cNvPicPr>
            <a:picLocks noChangeAspect="1" noChangeArrowheads="1"/>
          </p:cNvPicPr>
          <p:nvPr/>
        </p:nvPicPr>
        <p:blipFill>
          <a:blip r:embed="rId2" cstate="print"/>
          <a:srcRect l="74802" t="40901" r="10730" b="38162"/>
          <a:stretch>
            <a:fillRect/>
          </a:stretch>
        </p:blipFill>
        <p:spPr bwMode="auto">
          <a:xfrm>
            <a:off x="10591800" y="1681163"/>
            <a:ext cx="9525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"/>
          <p:cNvPicPr>
            <a:picLocks noChangeArrowheads="1"/>
          </p:cNvPicPr>
          <p:nvPr/>
        </p:nvPicPr>
        <p:blipFill>
          <a:blip r:embed="rId3" cstate="print"/>
          <a:srcRect l="69173" t="28537" r="24048" b="69016"/>
          <a:stretch>
            <a:fillRect/>
          </a:stretch>
        </p:blipFill>
        <p:spPr bwMode="auto">
          <a:xfrm>
            <a:off x="1773238" y="3578225"/>
            <a:ext cx="2646362" cy="76517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13321" name="Text Box 18"/>
          <p:cNvSpPr txBox="1">
            <a:spLocks noChangeArrowheads="1"/>
          </p:cNvSpPr>
          <p:nvPr/>
        </p:nvSpPr>
        <p:spPr bwMode="auto">
          <a:xfrm>
            <a:off x="3276600" y="3511550"/>
            <a:ext cx="1725613" cy="831850"/>
          </a:xfrm>
          <a:prstGeom prst="rect">
            <a:avLst/>
          </a:prstGeom>
          <a:solidFill>
            <a:srgbClr val="FFFFFF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 anchor="b">
            <a:spAutoFit/>
          </a:bodyPr>
          <a:lstStyle/>
          <a:p>
            <a:r>
              <a:rPr lang="en-US" sz="2400">
                <a:solidFill>
                  <a:srgbClr val="002060"/>
                </a:solidFill>
              </a:rPr>
              <a:t>Crime scene sample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71600" y="4800600"/>
            <a:ext cx="72453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Same fragment molecular sizes</a:t>
            </a:r>
          </a:p>
          <a:p>
            <a:r>
              <a:rPr lang="en-US" sz="2800"/>
              <a:t>=evidence that suspect is source of crime sample</a:t>
            </a:r>
          </a:p>
          <a:p>
            <a:r>
              <a:rPr lang="en-US" sz="2800"/>
              <a:t>=evidence connecting suspect to crime scene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592388" y="1981200"/>
            <a:ext cx="381000" cy="1598613"/>
            <a:chOff x="2591596" y="1981200"/>
            <a:chExt cx="381792" cy="1597821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 rot="5400000">
              <a:off x="1796654" y="2782489"/>
              <a:ext cx="1591474" cy="1590"/>
            </a:xfrm>
            <a:prstGeom prst="straightConnector1">
              <a:avLst/>
            </a:prstGeom>
            <a:noFill/>
            <a:ln w="571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rot="5400000">
              <a:off x="2176855" y="2776142"/>
              <a:ext cx="1591474" cy="1591"/>
            </a:xfrm>
            <a:prstGeom prst="straightConnector1">
              <a:avLst/>
            </a:prstGeom>
            <a:noFill/>
            <a:ln w="571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dvAuto="5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5" descr="ctk_yellow"/>
          <p:cNvPicPr>
            <a:picLocks noChangeAspect="1" noChangeArrowheads="1"/>
          </p:cNvPicPr>
          <p:nvPr/>
        </p:nvPicPr>
        <p:blipFill>
          <a:blip r:embed="rId2" cstate="print"/>
          <a:srcRect l="8392" r="81046" b="90372"/>
          <a:stretch>
            <a:fillRect/>
          </a:stretch>
        </p:blipFill>
        <p:spPr bwMode="auto">
          <a:xfrm>
            <a:off x="1981200" y="1143000"/>
            <a:ext cx="15176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C7093C-4172-4D64-AD64-169759C251D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2113"/>
            <a:ext cx="7772400" cy="750887"/>
          </a:xfrm>
        </p:spPr>
        <p:txBody>
          <a:bodyPr/>
          <a:lstStyle/>
          <a:p>
            <a:r>
              <a:rPr lang="en-US" sz="4000" smtClean="0"/>
              <a:t>DNA evidence – mixture</a:t>
            </a:r>
          </a:p>
        </p:txBody>
      </p:sp>
      <p:sp>
        <p:nvSpPr>
          <p:cNvPr id="14341" name="Text Box 10"/>
          <p:cNvSpPr txBox="1">
            <a:spLocks noChangeArrowheads="1"/>
          </p:cNvSpPr>
          <p:nvPr/>
        </p:nvSpPr>
        <p:spPr bwMode="auto">
          <a:xfrm>
            <a:off x="387350" y="1828800"/>
            <a:ext cx="1550988" cy="12017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 anchor="b">
            <a:spAutoFit/>
          </a:bodyPr>
          <a:lstStyle/>
          <a:p>
            <a:r>
              <a:rPr lang="en-US" sz="2400"/>
              <a:t>Suspect (reference profile) </a:t>
            </a:r>
          </a:p>
        </p:txBody>
      </p:sp>
      <p:pic>
        <p:nvPicPr>
          <p:cNvPr id="14342" name="Picture 12" descr="ctk_yellow"/>
          <p:cNvPicPr>
            <a:picLocks noChangeAspect="1" noChangeArrowheads="1"/>
          </p:cNvPicPr>
          <p:nvPr/>
        </p:nvPicPr>
        <p:blipFill>
          <a:blip r:embed="rId2" cstate="print"/>
          <a:srcRect l="8488" t="80055" r="82036"/>
          <a:stretch>
            <a:fillRect/>
          </a:stretch>
        </p:blipFill>
        <p:spPr bwMode="auto">
          <a:xfrm>
            <a:off x="1981200" y="1811338"/>
            <a:ext cx="1474788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7" descr="ctk_yellow"/>
          <p:cNvPicPr>
            <a:picLocks noChangeAspect="1" noChangeArrowheads="1"/>
          </p:cNvPicPr>
          <p:nvPr/>
        </p:nvPicPr>
        <p:blipFill>
          <a:blip r:embed="rId2" cstate="print"/>
          <a:srcRect l="74802" t="40901" r="10730" b="38162"/>
          <a:stretch>
            <a:fillRect/>
          </a:stretch>
        </p:blipFill>
        <p:spPr bwMode="auto">
          <a:xfrm>
            <a:off x="10591800" y="1681163"/>
            <a:ext cx="9525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"/>
          <p:cNvPicPr>
            <a:picLocks noChangeArrowheads="1"/>
          </p:cNvPicPr>
          <p:nvPr/>
        </p:nvPicPr>
        <p:blipFill>
          <a:blip r:embed="rId3" cstate="print"/>
          <a:srcRect l="69173" t="28537" r="24048" b="69016"/>
          <a:stretch>
            <a:fillRect/>
          </a:stretch>
        </p:blipFill>
        <p:spPr bwMode="auto">
          <a:xfrm>
            <a:off x="1773238" y="3578225"/>
            <a:ext cx="2646362" cy="76517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14345" name="Text Box 18"/>
          <p:cNvSpPr txBox="1">
            <a:spLocks noChangeArrowheads="1"/>
          </p:cNvSpPr>
          <p:nvPr/>
        </p:nvSpPr>
        <p:spPr bwMode="auto">
          <a:xfrm>
            <a:off x="4419600" y="3511550"/>
            <a:ext cx="1725613" cy="831850"/>
          </a:xfrm>
          <a:prstGeom prst="rect">
            <a:avLst/>
          </a:prstGeom>
          <a:solidFill>
            <a:srgbClr val="FFFFFF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 anchor="b">
            <a:spAutoFit/>
          </a:bodyPr>
          <a:lstStyle/>
          <a:p>
            <a:r>
              <a:rPr lang="en-US" sz="2400">
                <a:solidFill>
                  <a:srgbClr val="002060"/>
                </a:solidFill>
              </a:rPr>
              <a:t>Crime scene sample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71600" y="4495800"/>
            <a:ext cx="75326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Shared fragment sizes</a:t>
            </a:r>
          </a:p>
          <a:p>
            <a:r>
              <a:rPr lang="en-US" sz="2800"/>
              <a:t>=evidence that suspect </a:t>
            </a:r>
            <a:r>
              <a:rPr lang="en-US" sz="2800">
                <a:solidFill>
                  <a:srgbClr val="FFFFFF"/>
                </a:solidFill>
              </a:rPr>
              <a:t>contributed to </a:t>
            </a:r>
            <a:r>
              <a:rPr lang="en-US" sz="2800"/>
              <a:t>crime sample</a:t>
            </a:r>
          </a:p>
          <a:p>
            <a:r>
              <a:rPr lang="en-US" sz="2800"/>
              <a:t>=evidence connecting suspect to crime scene.</a:t>
            </a:r>
          </a:p>
          <a:p>
            <a:pPr>
              <a:buFont typeface="Wingdings" pitchFamily="2" charset="2"/>
              <a:buChar char="Ø"/>
            </a:pPr>
            <a:r>
              <a:rPr lang="en-US" sz="2800"/>
              <a:t>  How strong is the evidence?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592388" y="1981200"/>
            <a:ext cx="381000" cy="1598613"/>
            <a:chOff x="2591596" y="1981200"/>
            <a:chExt cx="381792" cy="1597821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 rot="5400000">
              <a:off x="1796654" y="2782489"/>
              <a:ext cx="1591474" cy="1590"/>
            </a:xfrm>
            <a:prstGeom prst="straightConnector1">
              <a:avLst/>
            </a:prstGeom>
            <a:noFill/>
            <a:ln w="571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rot="5400000">
              <a:off x="2176855" y="2776142"/>
              <a:ext cx="1591474" cy="1591"/>
            </a:xfrm>
            <a:prstGeom prst="straightConnector1">
              <a:avLst/>
            </a:prstGeom>
            <a:noFill/>
            <a:ln w="571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dvAuto="5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Digression: Mathematical models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Mathematics is abstract</a:t>
            </a:r>
          </a:p>
          <a:p>
            <a:r>
              <a:rPr lang="en-US" smtClean="0"/>
              <a:t>World is real</a:t>
            </a:r>
          </a:p>
          <a:p>
            <a:r>
              <a:rPr lang="en-US" smtClean="0"/>
              <a:t>How apply mathematics to the world?</a:t>
            </a:r>
          </a:p>
          <a:p>
            <a:r>
              <a:rPr lang="en-US" smtClean="0"/>
              <a:t>Models</a:t>
            </a:r>
          </a:p>
          <a:p>
            <a:pPr lvl="1"/>
            <a:r>
              <a:rPr lang="en-US" smtClean="0"/>
              <a:t>Paint a house</a:t>
            </a:r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AC43F7A-4BF1-4A7C-9F09-8A25A416D521}" type="datetime1">
              <a:rPr lang="en-US" smtClean="0"/>
              <a:pPr/>
              <a:t>5/10/2012</a:t>
            </a:fld>
            <a:endParaRPr lang="en-US" smtClean="0"/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D7D5D8-4A66-4E48-B37C-BA73C64701A9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RMNE logic?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6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mtClean="0"/>
              <a:t>“Model” in what sense?</a:t>
            </a:r>
          </a:p>
        </p:txBody>
      </p:sp>
      <p:sp>
        <p:nvSpPr>
          <p:cNvPr id="1638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2037F85-47E1-4D19-8C84-028E04D1AE7B}" type="datetime1">
              <a:rPr lang="en-US" smtClean="0"/>
              <a:pPr/>
              <a:t>5/10/2012</a:t>
            </a:fld>
            <a:endParaRPr lang="en-US" smtClean="0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RMNE logic?</a:t>
            </a: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D9D0C0-5B09-489C-8990-CD8FD9373A93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9" name="Picture 8" descr="model Jodi An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1905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quarter scale Falco SP 002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1125" y="762000"/>
            <a:ext cx="321627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rawl elegans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762000"/>
            <a:ext cx="25749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3400" y="3581400"/>
            <a:ext cx="1905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Idealized version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276600" y="3352800"/>
            <a:ext cx="1905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Smaller replica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477000" y="3124200"/>
            <a:ext cx="1905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Accessible example</a:t>
            </a:r>
          </a:p>
        </p:txBody>
      </p:sp>
      <p:sp>
        <p:nvSpPr>
          <p:cNvPr id="16" name="Up Arrow 15"/>
          <p:cNvSpPr>
            <a:spLocks noChangeArrowheads="1"/>
          </p:cNvSpPr>
          <p:nvPr/>
        </p:nvSpPr>
        <p:spPr bwMode="auto">
          <a:xfrm>
            <a:off x="495300" y="3597275"/>
            <a:ext cx="381000" cy="615950"/>
          </a:xfrm>
          <a:prstGeom prst="upArrow">
            <a:avLst>
              <a:gd name="adj1" fmla="val 50000"/>
              <a:gd name="adj2" fmla="val 49930"/>
            </a:avLst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lIns="92075" tIns="46038" rIns="92075" bIns="46038" anchor="b"/>
          <a:lstStyle/>
          <a:p>
            <a:pPr>
              <a:defRPr/>
            </a:pPr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600200" y="4495800"/>
            <a:ext cx="6324600" cy="8302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Mathematical model: simplified or abstracted version; stripped to essentials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304800"/>
            <a:ext cx="8229600" cy="1143000"/>
          </a:xfrm>
        </p:spPr>
        <p:txBody>
          <a:bodyPr/>
          <a:lstStyle/>
          <a:p>
            <a:r>
              <a:rPr lang="en-US" smtClean="0"/>
              <a:t>Houses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1200" y="3535363"/>
            <a:ext cx="18288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Real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5332413" y="944563"/>
            <a:ext cx="2587625" cy="2578100"/>
            <a:chOff x="3263" y="1392"/>
            <a:chExt cx="1630" cy="1624"/>
          </a:xfrm>
        </p:grpSpPr>
        <p:sp>
          <p:nvSpPr>
            <p:cNvPr id="17432" name="Freeform 14"/>
            <p:cNvSpPr>
              <a:spLocks/>
            </p:cNvSpPr>
            <p:nvPr/>
          </p:nvSpPr>
          <p:spPr bwMode="auto">
            <a:xfrm>
              <a:off x="3408" y="2016"/>
              <a:ext cx="1485" cy="1000"/>
            </a:xfrm>
            <a:custGeom>
              <a:avLst/>
              <a:gdLst>
                <a:gd name="T0" fmla="*/ 5 w 1485"/>
                <a:gd name="T1" fmla="*/ 0 h 1000"/>
                <a:gd name="T2" fmla="*/ 70 w 1485"/>
                <a:gd name="T3" fmla="*/ 956 h 1000"/>
                <a:gd name="T4" fmla="*/ 208 w 1485"/>
                <a:gd name="T5" fmla="*/ 973 h 1000"/>
                <a:gd name="T6" fmla="*/ 410 w 1485"/>
                <a:gd name="T7" fmla="*/ 981 h 1000"/>
                <a:gd name="T8" fmla="*/ 800 w 1485"/>
                <a:gd name="T9" fmla="*/ 989 h 1000"/>
                <a:gd name="T10" fmla="*/ 1173 w 1485"/>
                <a:gd name="T11" fmla="*/ 965 h 1000"/>
                <a:gd name="T12" fmla="*/ 1181 w 1485"/>
                <a:gd name="T13" fmla="*/ 8 h 1000"/>
                <a:gd name="T14" fmla="*/ 378 w 1485"/>
                <a:gd name="T15" fmla="*/ 16 h 1000"/>
                <a:gd name="T16" fmla="*/ 5 w 1485"/>
                <a:gd name="T17" fmla="*/ 0 h 1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85"/>
                <a:gd name="T28" fmla="*/ 0 h 1000"/>
                <a:gd name="T29" fmla="*/ 1485 w 1485"/>
                <a:gd name="T30" fmla="*/ 1000 h 1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85" h="1000">
                  <a:moveTo>
                    <a:pt x="5" y="0"/>
                  </a:moveTo>
                  <a:cubicBezTo>
                    <a:pt x="14" y="271"/>
                    <a:pt x="0" y="736"/>
                    <a:pt x="70" y="956"/>
                  </a:cubicBezTo>
                  <a:cubicBezTo>
                    <a:pt x="84" y="1000"/>
                    <a:pt x="162" y="967"/>
                    <a:pt x="208" y="973"/>
                  </a:cubicBezTo>
                  <a:cubicBezTo>
                    <a:pt x="275" y="981"/>
                    <a:pt x="343" y="979"/>
                    <a:pt x="410" y="981"/>
                  </a:cubicBezTo>
                  <a:cubicBezTo>
                    <a:pt x="540" y="985"/>
                    <a:pt x="670" y="986"/>
                    <a:pt x="800" y="989"/>
                  </a:cubicBezTo>
                  <a:cubicBezTo>
                    <a:pt x="924" y="978"/>
                    <a:pt x="1049" y="980"/>
                    <a:pt x="1173" y="965"/>
                  </a:cubicBezTo>
                  <a:cubicBezTo>
                    <a:pt x="1485" y="848"/>
                    <a:pt x="1232" y="317"/>
                    <a:pt x="1181" y="8"/>
                  </a:cubicBezTo>
                  <a:cubicBezTo>
                    <a:pt x="906" y="20"/>
                    <a:pt x="662" y="20"/>
                    <a:pt x="378" y="16"/>
                  </a:cubicBezTo>
                  <a:cubicBezTo>
                    <a:pt x="253" y="10"/>
                    <a:pt x="130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33" name="Group 32"/>
            <p:cNvGrpSpPr>
              <a:grpSpLocks/>
            </p:cNvGrpSpPr>
            <p:nvPr/>
          </p:nvGrpSpPr>
          <p:grpSpPr bwMode="auto">
            <a:xfrm>
              <a:off x="3823" y="2325"/>
              <a:ext cx="386" cy="385"/>
              <a:chOff x="3823" y="2325"/>
              <a:chExt cx="386" cy="385"/>
            </a:xfrm>
          </p:grpSpPr>
          <p:sp>
            <p:nvSpPr>
              <p:cNvPr id="17435" name="Freeform 18"/>
              <p:cNvSpPr>
                <a:spLocks/>
              </p:cNvSpPr>
              <p:nvPr/>
            </p:nvSpPr>
            <p:spPr bwMode="auto">
              <a:xfrm>
                <a:off x="3828" y="2325"/>
                <a:ext cx="381" cy="385"/>
              </a:xfrm>
              <a:custGeom>
                <a:avLst/>
                <a:gdLst>
                  <a:gd name="T0" fmla="*/ 3 w 381"/>
                  <a:gd name="T1" fmla="*/ 0 h 385"/>
                  <a:gd name="T2" fmla="*/ 11 w 381"/>
                  <a:gd name="T3" fmla="*/ 218 h 385"/>
                  <a:gd name="T4" fmla="*/ 51 w 381"/>
                  <a:gd name="T5" fmla="*/ 316 h 385"/>
                  <a:gd name="T6" fmla="*/ 222 w 381"/>
                  <a:gd name="T7" fmla="*/ 332 h 385"/>
                  <a:gd name="T8" fmla="*/ 278 w 381"/>
                  <a:gd name="T9" fmla="*/ 64 h 385"/>
                  <a:gd name="T10" fmla="*/ 222 w 381"/>
                  <a:gd name="T11" fmla="*/ 48 h 385"/>
                  <a:gd name="T12" fmla="*/ 3 w 381"/>
                  <a:gd name="T13" fmla="*/ 0 h 3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1"/>
                  <a:gd name="T22" fmla="*/ 0 h 385"/>
                  <a:gd name="T23" fmla="*/ 381 w 381"/>
                  <a:gd name="T24" fmla="*/ 385 h 3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1" h="385">
                    <a:moveTo>
                      <a:pt x="3" y="0"/>
                    </a:moveTo>
                    <a:cubicBezTo>
                      <a:pt x="6" y="73"/>
                      <a:pt x="0" y="146"/>
                      <a:pt x="11" y="218"/>
                    </a:cubicBezTo>
                    <a:cubicBezTo>
                      <a:pt x="16" y="253"/>
                      <a:pt x="20" y="299"/>
                      <a:pt x="51" y="316"/>
                    </a:cubicBezTo>
                    <a:cubicBezTo>
                      <a:pt x="101" y="343"/>
                      <a:pt x="165" y="327"/>
                      <a:pt x="222" y="332"/>
                    </a:cubicBezTo>
                    <a:cubicBezTo>
                      <a:pt x="381" y="385"/>
                      <a:pt x="330" y="229"/>
                      <a:pt x="278" y="64"/>
                    </a:cubicBezTo>
                    <a:cubicBezTo>
                      <a:pt x="272" y="45"/>
                      <a:pt x="241" y="52"/>
                      <a:pt x="222" y="48"/>
                    </a:cubicBezTo>
                    <a:cubicBezTo>
                      <a:pt x="141" y="32"/>
                      <a:pt x="76" y="42"/>
                      <a:pt x="3" y="0"/>
                    </a:cubicBezTo>
                    <a:close/>
                  </a:path>
                </a:pathLst>
              </a:custGeom>
              <a:solidFill>
                <a:srgbClr val="800000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6" name="Freeform 19"/>
              <p:cNvSpPr>
                <a:spLocks/>
              </p:cNvSpPr>
              <p:nvPr/>
            </p:nvSpPr>
            <p:spPr bwMode="auto">
              <a:xfrm>
                <a:off x="3823" y="2509"/>
                <a:ext cx="300" cy="10"/>
              </a:xfrm>
              <a:custGeom>
                <a:avLst/>
                <a:gdLst>
                  <a:gd name="T0" fmla="*/ 0 w 300"/>
                  <a:gd name="T1" fmla="*/ 10 h 10"/>
                  <a:gd name="T2" fmla="*/ 300 w 300"/>
                  <a:gd name="T3" fmla="*/ 2 h 10"/>
                  <a:gd name="T4" fmla="*/ 0 60000 65536"/>
                  <a:gd name="T5" fmla="*/ 0 60000 65536"/>
                  <a:gd name="T6" fmla="*/ 0 w 300"/>
                  <a:gd name="T7" fmla="*/ 0 h 10"/>
                  <a:gd name="T8" fmla="*/ 300 w 300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0" h="10">
                    <a:moveTo>
                      <a:pt x="0" y="10"/>
                    </a:moveTo>
                    <a:cubicBezTo>
                      <a:pt x="224" y="0"/>
                      <a:pt x="124" y="2"/>
                      <a:pt x="300" y="2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7" name="Freeform 20"/>
              <p:cNvSpPr>
                <a:spLocks/>
              </p:cNvSpPr>
              <p:nvPr/>
            </p:nvSpPr>
            <p:spPr bwMode="auto">
              <a:xfrm>
                <a:off x="3960" y="2389"/>
                <a:ext cx="42" cy="260"/>
              </a:xfrm>
              <a:custGeom>
                <a:avLst/>
                <a:gdLst>
                  <a:gd name="T0" fmla="*/ 0 w 42"/>
                  <a:gd name="T1" fmla="*/ 0 h 260"/>
                  <a:gd name="T2" fmla="*/ 9 w 42"/>
                  <a:gd name="T3" fmla="*/ 106 h 260"/>
                  <a:gd name="T4" fmla="*/ 25 w 42"/>
                  <a:gd name="T5" fmla="*/ 154 h 260"/>
                  <a:gd name="T6" fmla="*/ 33 w 42"/>
                  <a:gd name="T7" fmla="*/ 179 h 260"/>
                  <a:gd name="T8" fmla="*/ 41 w 42"/>
                  <a:gd name="T9" fmla="*/ 260 h 2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260"/>
                  <a:gd name="T17" fmla="*/ 42 w 42"/>
                  <a:gd name="T18" fmla="*/ 260 h 2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260">
                    <a:moveTo>
                      <a:pt x="0" y="0"/>
                    </a:moveTo>
                    <a:cubicBezTo>
                      <a:pt x="3" y="35"/>
                      <a:pt x="3" y="71"/>
                      <a:pt x="9" y="106"/>
                    </a:cubicBezTo>
                    <a:cubicBezTo>
                      <a:pt x="12" y="123"/>
                      <a:pt x="20" y="138"/>
                      <a:pt x="25" y="154"/>
                    </a:cubicBezTo>
                    <a:cubicBezTo>
                      <a:pt x="28" y="162"/>
                      <a:pt x="33" y="179"/>
                      <a:pt x="33" y="179"/>
                    </a:cubicBezTo>
                    <a:cubicBezTo>
                      <a:pt x="42" y="244"/>
                      <a:pt x="41" y="217"/>
                      <a:pt x="41" y="26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34" name="Freeform 21"/>
            <p:cNvSpPr>
              <a:spLocks/>
            </p:cNvSpPr>
            <p:nvPr/>
          </p:nvSpPr>
          <p:spPr bwMode="auto">
            <a:xfrm>
              <a:off x="3263" y="1392"/>
              <a:ext cx="1528" cy="714"/>
            </a:xfrm>
            <a:custGeom>
              <a:avLst/>
              <a:gdLst>
                <a:gd name="T0" fmla="*/ 65 w 1528"/>
                <a:gd name="T1" fmla="*/ 57 h 935"/>
                <a:gd name="T2" fmla="*/ 657 w 1528"/>
                <a:gd name="T3" fmla="*/ 60 h 935"/>
                <a:gd name="T4" fmla="*/ 1508 w 1528"/>
                <a:gd name="T5" fmla="*/ 60 h 935"/>
                <a:gd name="T6" fmla="*/ 1525 w 1528"/>
                <a:gd name="T7" fmla="*/ 63 h 935"/>
                <a:gd name="T8" fmla="*/ 1508 w 1528"/>
                <a:gd name="T9" fmla="*/ 61 h 935"/>
                <a:gd name="T10" fmla="*/ 1492 w 1528"/>
                <a:gd name="T11" fmla="*/ 60 h 935"/>
                <a:gd name="T12" fmla="*/ 1419 w 1528"/>
                <a:gd name="T13" fmla="*/ 52 h 935"/>
                <a:gd name="T14" fmla="*/ 1314 w 1528"/>
                <a:gd name="T15" fmla="*/ 41 h 935"/>
                <a:gd name="T16" fmla="*/ 1208 w 1528"/>
                <a:gd name="T17" fmla="*/ 33 h 935"/>
                <a:gd name="T18" fmla="*/ 1111 w 1528"/>
                <a:gd name="T19" fmla="*/ 24 h 935"/>
                <a:gd name="T20" fmla="*/ 1046 w 1528"/>
                <a:gd name="T21" fmla="*/ 19 h 935"/>
                <a:gd name="T22" fmla="*/ 1022 w 1528"/>
                <a:gd name="T23" fmla="*/ 12 h 935"/>
                <a:gd name="T24" fmla="*/ 989 w 1528"/>
                <a:gd name="T25" fmla="*/ 11 h 935"/>
                <a:gd name="T26" fmla="*/ 957 w 1528"/>
                <a:gd name="T27" fmla="*/ 8 h 935"/>
                <a:gd name="T28" fmla="*/ 884 w 1528"/>
                <a:gd name="T29" fmla="*/ 2 h 935"/>
                <a:gd name="T30" fmla="*/ 827 w 1528"/>
                <a:gd name="T31" fmla="*/ 4 h 935"/>
                <a:gd name="T32" fmla="*/ 714 w 1528"/>
                <a:gd name="T33" fmla="*/ 9 h 935"/>
                <a:gd name="T34" fmla="*/ 560 w 1528"/>
                <a:gd name="T35" fmla="*/ 15 h 935"/>
                <a:gd name="T36" fmla="*/ 511 w 1528"/>
                <a:gd name="T37" fmla="*/ 17 h 935"/>
                <a:gd name="T38" fmla="*/ 333 w 1528"/>
                <a:gd name="T39" fmla="*/ 31 h 935"/>
                <a:gd name="T40" fmla="*/ 268 w 1528"/>
                <a:gd name="T41" fmla="*/ 37 h 935"/>
                <a:gd name="T42" fmla="*/ 211 w 1528"/>
                <a:gd name="T43" fmla="*/ 40 h 935"/>
                <a:gd name="T44" fmla="*/ 138 w 1528"/>
                <a:gd name="T45" fmla="*/ 46 h 935"/>
                <a:gd name="T46" fmla="*/ 49 w 1528"/>
                <a:gd name="T47" fmla="*/ 52 h 935"/>
                <a:gd name="T48" fmla="*/ 16 w 1528"/>
                <a:gd name="T49" fmla="*/ 54 h 935"/>
                <a:gd name="T50" fmla="*/ 0 w 1528"/>
                <a:gd name="T51" fmla="*/ 58 h 935"/>
                <a:gd name="T52" fmla="*/ 33 w 1528"/>
                <a:gd name="T53" fmla="*/ 59 h 935"/>
                <a:gd name="T54" fmla="*/ 65 w 1528"/>
                <a:gd name="T55" fmla="*/ 57 h 9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528"/>
                <a:gd name="T85" fmla="*/ 0 h 935"/>
                <a:gd name="T86" fmla="*/ 1528 w 1528"/>
                <a:gd name="T87" fmla="*/ 935 h 93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528" h="935">
                  <a:moveTo>
                    <a:pt x="65" y="837"/>
                  </a:moveTo>
                  <a:cubicBezTo>
                    <a:pt x="262" y="858"/>
                    <a:pt x="459" y="877"/>
                    <a:pt x="657" y="886"/>
                  </a:cubicBezTo>
                  <a:cubicBezTo>
                    <a:pt x="947" y="880"/>
                    <a:pt x="1218" y="871"/>
                    <a:pt x="1508" y="878"/>
                  </a:cubicBezTo>
                  <a:cubicBezTo>
                    <a:pt x="1514" y="894"/>
                    <a:pt x="1519" y="911"/>
                    <a:pt x="1525" y="927"/>
                  </a:cubicBezTo>
                  <a:cubicBezTo>
                    <a:pt x="1528" y="935"/>
                    <a:pt x="1513" y="916"/>
                    <a:pt x="1508" y="910"/>
                  </a:cubicBezTo>
                  <a:cubicBezTo>
                    <a:pt x="1502" y="903"/>
                    <a:pt x="1498" y="894"/>
                    <a:pt x="1492" y="886"/>
                  </a:cubicBezTo>
                  <a:cubicBezTo>
                    <a:pt x="1464" y="847"/>
                    <a:pt x="1442" y="805"/>
                    <a:pt x="1419" y="764"/>
                  </a:cubicBezTo>
                  <a:cubicBezTo>
                    <a:pt x="1389" y="710"/>
                    <a:pt x="1351" y="667"/>
                    <a:pt x="1314" y="618"/>
                  </a:cubicBezTo>
                  <a:cubicBezTo>
                    <a:pt x="1276" y="568"/>
                    <a:pt x="1253" y="525"/>
                    <a:pt x="1208" y="481"/>
                  </a:cubicBezTo>
                  <a:cubicBezTo>
                    <a:pt x="1186" y="436"/>
                    <a:pt x="1160" y="375"/>
                    <a:pt x="1111" y="359"/>
                  </a:cubicBezTo>
                  <a:cubicBezTo>
                    <a:pt x="1081" y="336"/>
                    <a:pt x="1058" y="316"/>
                    <a:pt x="1046" y="278"/>
                  </a:cubicBezTo>
                  <a:cubicBezTo>
                    <a:pt x="1036" y="249"/>
                    <a:pt x="1040" y="214"/>
                    <a:pt x="1022" y="189"/>
                  </a:cubicBezTo>
                  <a:cubicBezTo>
                    <a:pt x="1013" y="176"/>
                    <a:pt x="999" y="168"/>
                    <a:pt x="989" y="156"/>
                  </a:cubicBezTo>
                  <a:cubicBezTo>
                    <a:pt x="978" y="143"/>
                    <a:pt x="967" y="130"/>
                    <a:pt x="957" y="116"/>
                  </a:cubicBezTo>
                  <a:cubicBezTo>
                    <a:pt x="896" y="30"/>
                    <a:pt x="935" y="61"/>
                    <a:pt x="884" y="27"/>
                  </a:cubicBezTo>
                  <a:cubicBezTo>
                    <a:pt x="799" y="84"/>
                    <a:pt x="930" y="0"/>
                    <a:pt x="827" y="51"/>
                  </a:cubicBezTo>
                  <a:cubicBezTo>
                    <a:pt x="785" y="72"/>
                    <a:pt x="749" y="110"/>
                    <a:pt x="714" y="140"/>
                  </a:cubicBezTo>
                  <a:cubicBezTo>
                    <a:pt x="671" y="177"/>
                    <a:pt x="600" y="183"/>
                    <a:pt x="560" y="221"/>
                  </a:cubicBezTo>
                  <a:cubicBezTo>
                    <a:pt x="534" y="245"/>
                    <a:pt x="550" y="233"/>
                    <a:pt x="511" y="254"/>
                  </a:cubicBezTo>
                  <a:cubicBezTo>
                    <a:pt x="452" y="325"/>
                    <a:pt x="393" y="394"/>
                    <a:pt x="333" y="464"/>
                  </a:cubicBezTo>
                  <a:cubicBezTo>
                    <a:pt x="309" y="492"/>
                    <a:pt x="299" y="516"/>
                    <a:pt x="268" y="537"/>
                  </a:cubicBezTo>
                  <a:cubicBezTo>
                    <a:pt x="251" y="561"/>
                    <a:pt x="231" y="589"/>
                    <a:pt x="211" y="610"/>
                  </a:cubicBezTo>
                  <a:cubicBezTo>
                    <a:pt x="169" y="653"/>
                    <a:pt x="192" y="591"/>
                    <a:pt x="138" y="675"/>
                  </a:cubicBezTo>
                  <a:cubicBezTo>
                    <a:pt x="114" y="712"/>
                    <a:pt x="84" y="738"/>
                    <a:pt x="49" y="764"/>
                  </a:cubicBezTo>
                  <a:cubicBezTo>
                    <a:pt x="40" y="779"/>
                    <a:pt x="24" y="789"/>
                    <a:pt x="16" y="805"/>
                  </a:cubicBezTo>
                  <a:cubicBezTo>
                    <a:pt x="7" y="823"/>
                    <a:pt x="6" y="843"/>
                    <a:pt x="0" y="862"/>
                  </a:cubicBezTo>
                  <a:cubicBezTo>
                    <a:pt x="11" y="865"/>
                    <a:pt x="22" y="870"/>
                    <a:pt x="33" y="870"/>
                  </a:cubicBezTo>
                  <a:cubicBezTo>
                    <a:pt x="49" y="870"/>
                    <a:pt x="83" y="855"/>
                    <a:pt x="65" y="837"/>
                  </a:cubicBezTo>
                  <a:close/>
                </a:path>
              </a:pathLst>
            </a:custGeom>
            <a:solidFill>
              <a:srgbClr val="0066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533400" y="3230563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3200" dirty="0">
                <a:latin typeface="+mj-lt"/>
              </a:rPr>
              <a:t>Mathematical</a:t>
            </a:r>
          </a:p>
        </p:txBody>
      </p: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457200" y="715963"/>
            <a:ext cx="2438400" cy="2438400"/>
            <a:chOff x="192" y="1248"/>
            <a:chExt cx="1536" cy="1536"/>
          </a:xfrm>
        </p:grpSpPr>
        <p:sp>
          <p:nvSpPr>
            <p:cNvPr id="17430" name="Rectangle 5"/>
            <p:cNvSpPr>
              <a:spLocks noChangeArrowheads="1"/>
            </p:cNvSpPr>
            <p:nvPr/>
          </p:nvSpPr>
          <p:spPr bwMode="auto">
            <a:xfrm>
              <a:off x="384" y="1872"/>
              <a:ext cx="1152" cy="9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1" name="AutoShape 22"/>
            <p:cNvSpPr>
              <a:spLocks noChangeArrowheads="1"/>
            </p:cNvSpPr>
            <p:nvPr/>
          </p:nvSpPr>
          <p:spPr bwMode="auto">
            <a:xfrm>
              <a:off x="192" y="1248"/>
              <a:ext cx="1536" cy="624"/>
            </a:xfrm>
            <a:prstGeom prst="triangle">
              <a:avLst>
                <a:gd name="adj" fmla="val 48958"/>
              </a:avLst>
            </a:prstGeom>
            <a:solidFill>
              <a:srgbClr val="0066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39" name="Rectangle 26"/>
          <p:cNvSpPr>
            <a:spLocks noChangeArrowheads="1"/>
          </p:cNvSpPr>
          <p:nvPr/>
        </p:nvSpPr>
        <p:spPr bwMode="auto">
          <a:xfrm>
            <a:off x="5791200" y="4144963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3600" i="1" dirty="0" err="1">
                <a:solidFill>
                  <a:schemeClr val="tx1">
                    <a:lumMod val="75000"/>
                  </a:schemeClr>
                </a:solidFill>
                <a:latin typeface="Southern"/>
              </a:rPr>
              <a:t>A</a:t>
            </a:r>
            <a:r>
              <a:rPr lang="en-US" sz="3600" i="1" dirty="0" err="1">
                <a:solidFill>
                  <a:schemeClr val="tx1">
                    <a:lumMod val="75000"/>
                  </a:schemeClr>
                </a:solidFill>
                <a:latin typeface="Southern"/>
                <a:cs typeface="Calibri" pitchFamily="34" charset="0"/>
              </a:rPr>
              <a:t>≈</a:t>
            </a:r>
            <a:r>
              <a:rPr lang="en-US" sz="3600" i="1" dirty="0" err="1">
                <a:solidFill>
                  <a:schemeClr val="tx1">
                    <a:lumMod val="75000"/>
                  </a:schemeClr>
                </a:solidFill>
                <a:latin typeface="Southern"/>
              </a:rPr>
              <a:t>wh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685800" y="1249363"/>
            <a:ext cx="3124200" cy="3200400"/>
            <a:chOff x="336" y="1584"/>
            <a:chExt cx="1968" cy="2016"/>
          </a:xfrm>
        </p:grpSpPr>
        <p:sp>
          <p:nvSpPr>
            <p:cNvPr id="10253" name="Rectangle 24"/>
            <p:cNvSpPr>
              <a:spLocks noChangeArrowheads="1"/>
            </p:cNvSpPr>
            <p:nvPr/>
          </p:nvSpPr>
          <p:spPr bwMode="auto">
            <a:xfrm>
              <a:off x="336" y="3216"/>
              <a:ext cx="196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  <a:buClr>
                  <a:schemeClr val="tx2"/>
                </a:buClr>
                <a:defRPr/>
              </a:pPr>
              <a:r>
                <a:rPr lang="en-US" sz="3600" i="1" dirty="0">
                  <a:solidFill>
                    <a:schemeClr val="tx1">
                      <a:lumMod val="75000"/>
                    </a:schemeClr>
                  </a:solidFill>
                  <a:latin typeface="Southern"/>
                </a:rPr>
                <a:t>A=</a:t>
              </a:r>
              <a:r>
                <a:rPr lang="en-US" sz="3600" i="1" dirty="0" err="1">
                  <a:solidFill>
                    <a:schemeClr val="tx1">
                      <a:lumMod val="75000"/>
                    </a:schemeClr>
                  </a:solidFill>
                  <a:latin typeface="Southern"/>
                </a:rPr>
                <a:t>wh</a:t>
              </a:r>
              <a:r>
                <a:rPr lang="en-US" sz="3200" dirty="0">
                  <a:solidFill>
                    <a:srgbClr val="66FF99"/>
                  </a:solidFill>
                </a:rPr>
                <a:t> </a:t>
              </a:r>
            </a:p>
          </p:txBody>
        </p:sp>
        <p:grpSp>
          <p:nvGrpSpPr>
            <p:cNvPr id="17422" name="Group 44"/>
            <p:cNvGrpSpPr>
              <a:grpSpLocks/>
            </p:cNvGrpSpPr>
            <p:nvPr/>
          </p:nvGrpSpPr>
          <p:grpSpPr bwMode="auto">
            <a:xfrm>
              <a:off x="1776" y="1872"/>
              <a:ext cx="288" cy="912"/>
              <a:chOff x="1776" y="1872"/>
              <a:chExt cx="288" cy="912"/>
            </a:xfrm>
          </p:grpSpPr>
          <p:sp>
            <p:nvSpPr>
              <p:cNvPr id="17427" name="Line 35"/>
              <p:cNvSpPr>
                <a:spLocks noChangeShapeType="1"/>
              </p:cNvSpPr>
              <p:nvPr/>
            </p:nvSpPr>
            <p:spPr bwMode="auto">
              <a:xfrm>
                <a:off x="1920" y="2448"/>
                <a:ext cx="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8" name="Line 36"/>
              <p:cNvSpPr>
                <a:spLocks noChangeShapeType="1"/>
              </p:cNvSpPr>
              <p:nvPr/>
            </p:nvSpPr>
            <p:spPr bwMode="auto">
              <a:xfrm flipV="1">
                <a:off x="1920" y="1872"/>
                <a:ext cx="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9" name="Rectangle 38"/>
              <p:cNvSpPr>
                <a:spLocks noChangeArrowheads="1"/>
              </p:cNvSpPr>
              <p:nvPr/>
            </p:nvSpPr>
            <p:spPr bwMode="auto">
              <a:xfrm>
                <a:off x="1776" y="2160"/>
                <a:ext cx="288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/>
              <a:lstStyle/>
              <a:p>
                <a:pPr marL="342900" indent="-342900">
                  <a:spcBef>
                    <a:spcPct val="20000"/>
                  </a:spcBef>
                  <a:buClr>
                    <a:schemeClr val="tx2"/>
                  </a:buClr>
                </a:pPr>
                <a:r>
                  <a:rPr lang="en-US" sz="2800" i="1">
                    <a:latin typeface="Southern"/>
                  </a:rPr>
                  <a:t>h</a:t>
                </a:r>
                <a:r>
                  <a:rPr lang="en-US" sz="3200">
                    <a:solidFill>
                      <a:srgbClr val="66FF99"/>
                    </a:solidFill>
                  </a:rPr>
                  <a:t> </a:t>
                </a:r>
              </a:p>
            </p:txBody>
          </p:sp>
        </p:grpSp>
        <p:grpSp>
          <p:nvGrpSpPr>
            <p:cNvPr id="17423" name="Group 42"/>
            <p:cNvGrpSpPr>
              <a:grpSpLocks/>
            </p:cNvGrpSpPr>
            <p:nvPr/>
          </p:nvGrpSpPr>
          <p:grpSpPr bwMode="auto">
            <a:xfrm>
              <a:off x="384" y="1584"/>
              <a:ext cx="1152" cy="384"/>
              <a:chOff x="384" y="1584"/>
              <a:chExt cx="1152" cy="384"/>
            </a:xfrm>
          </p:grpSpPr>
          <p:sp>
            <p:nvSpPr>
              <p:cNvPr id="17424" name="Rectangle 39"/>
              <p:cNvSpPr>
                <a:spLocks noChangeArrowheads="1"/>
              </p:cNvSpPr>
              <p:nvPr/>
            </p:nvSpPr>
            <p:spPr bwMode="auto">
              <a:xfrm>
                <a:off x="864" y="1584"/>
                <a:ext cx="288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/>
              <a:lstStyle/>
              <a:p>
                <a:pPr marL="342900" indent="-342900">
                  <a:spcBef>
                    <a:spcPct val="20000"/>
                  </a:spcBef>
                  <a:buClr>
                    <a:schemeClr val="tx2"/>
                  </a:buClr>
                </a:pPr>
                <a:r>
                  <a:rPr lang="en-US" sz="2800" i="1">
                    <a:latin typeface="Southern"/>
                  </a:rPr>
                  <a:t>w</a:t>
                </a:r>
                <a:endParaRPr lang="en-US" sz="3200"/>
              </a:p>
            </p:txBody>
          </p:sp>
          <p:sp>
            <p:nvSpPr>
              <p:cNvPr id="17425" name="Line 40"/>
              <p:cNvSpPr>
                <a:spLocks noChangeShapeType="1"/>
              </p:cNvSpPr>
              <p:nvPr/>
            </p:nvSpPr>
            <p:spPr bwMode="auto">
              <a:xfrm flipH="1" flipV="1">
                <a:off x="384" y="1776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6" name="Line 41"/>
              <p:cNvSpPr>
                <a:spLocks noChangeShapeType="1"/>
              </p:cNvSpPr>
              <p:nvPr/>
            </p:nvSpPr>
            <p:spPr bwMode="auto">
              <a:xfrm flipV="1">
                <a:off x="1152" y="1776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62000" y="4754563"/>
            <a:ext cx="7924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All models are wrong, but some models are useful.</a:t>
            </a:r>
          </a:p>
          <a:p>
            <a:pPr algn="r">
              <a:defRPr/>
            </a:pPr>
            <a:r>
              <a:rPr lang="en-US" sz="2800" dirty="0" err="1">
                <a:latin typeface="+mj-lt"/>
              </a:rPr>
              <a:t>G.E.Box</a:t>
            </a:r>
            <a:endParaRPr lang="en-US" sz="2800" dirty="0">
              <a:latin typeface="+mj-lt"/>
            </a:endParaRPr>
          </a:p>
        </p:txBody>
      </p:sp>
      <p:sp>
        <p:nvSpPr>
          <p:cNvPr id="174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F42BF17-9DF9-4F72-B00D-FFD3E42DF543}" type="datetime1">
              <a:rPr lang="en-US" smtClean="0"/>
              <a:pPr/>
              <a:t>5/10/2012</a:t>
            </a:fld>
            <a:endParaRPr lang="en-US" smtClean="0"/>
          </a:p>
        </p:txBody>
      </p:sp>
      <p:sp>
        <p:nvSpPr>
          <p:cNvPr id="174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RMNE logic?</a:t>
            </a:r>
          </a:p>
        </p:txBody>
      </p:sp>
      <p:sp>
        <p:nvSpPr>
          <p:cNvPr id="17420" name="Slide Number Placeholder 2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533F25-33E3-4B40-9F8E-5A7BFB2BABF9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autoUpdateAnimBg="0"/>
      <p:bldP spid="83972" grpId="0" autoUpdateAnimBg="0"/>
      <p:bldP spid="513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mtClean="0"/>
              <a:t>Some models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4525963"/>
          </a:xfrm>
        </p:spPr>
        <p:txBody>
          <a:bodyPr/>
          <a:lstStyle/>
          <a:p>
            <a:r>
              <a:rPr lang="en-US" sz="2800" dirty="0" err="1" smtClean="0"/>
              <a:t>Mendelian</a:t>
            </a:r>
            <a:r>
              <a:rPr lang="en-US" sz="2800" dirty="0" smtClean="0"/>
              <a:t> genetics</a:t>
            </a:r>
          </a:p>
          <a:p>
            <a:pPr lvl="1"/>
            <a:r>
              <a:rPr lang="en-US" sz="2400" dirty="0" smtClean="0"/>
              <a:t>Random mating, no mutation, no migration</a:t>
            </a:r>
          </a:p>
          <a:p>
            <a:pPr lvl="1"/>
            <a:r>
              <a:rPr lang="en-US" sz="2400" dirty="0" smtClean="0"/>
              <a:t>Implies Pr(PQ genotype)=2Pr(P)Pr(Q)</a:t>
            </a:r>
          </a:p>
          <a:p>
            <a:r>
              <a:rPr lang="en-US" sz="2800" dirty="0" smtClean="0"/>
              <a:t>Coins or dice are “fair” (symmetrical)</a:t>
            </a:r>
          </a:p>
          <a:p>
            <a:pPr lvl="1"/>
            <a:r>
              <a:rPr lang="en-US" sz="2400" dirty="0" smtClean="0"/>
              <a:t>Implies Pr(die lands 5)=1/6</a:t>
            </a:r>
          </a:p>
          <a:p>
            <a:pPr lvl="1"/>
            <a:r>
              <a:rPr lang="en-US" sz="2400" dirty="0" smtClean="0"/>
              <a:t>Suppose the die is “loaded”. Pr(5)?</a:t>
            </a:r>
          </a:p>
          <a:p>
            <a:pPr lvl="2"/>
            <a:r>
              <a:rPr lang="en-US" sz="2000" dirty="0" smtClean="0"/>
              <a:t>Depends on the model of “loading”!</a:t>
            </a:r>
          </a:p>
          <a:p>
            <a:pPr lvl="2"/>
            <a:r>
              <a:rPr lang="en-US" sz="2000" dirty="0" smtClean="0"/>
              <a:t>Example: If loading is random, Pr(5) = 1/6 as before.</a:t>
            </a:r>
          </a:p>
          <a:p>
            <a:r>
              <a:rPr lang="en-US" sz="2400" dirty="0" smtClean="0"/>
              <a:t>PCR amplification</a:t>
            </a:r>
          </a:p>
          <a:p>
            <a:pPr lvl="1"/>
            <a:endParaRPr lang="en-US" sz="2400" dirty="0" smtClean="0"/>
          </a:p>
          <a:p>
            <a:endParaRPr lang="en-US" sz="2800" dirty="0" smtClean="0"/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6984B09-591D-4F6A-A35E-7BE704E73778}" type="datetime1">
              <a:rPr lang="en-US" smtClean="0"/>
              <a:pPr/>
              <a:t>5/10/2012</a:t>
            </a:fld>
            <a:endParaRPr lang="en-US" smtClean="0"/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RMNE logic?</a:t>
            </a:r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CBA303-5A6A-4430-B408-D5EA81B72F7A}" type="slidenum">
              <a:rPr lang="en-US" smtClean="0"/>
              <a:pPr/>
              <a:t>17</a:t>
            </a:fld>
            <a:endParaRPr lang="en-US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3486150" y="4419600"/>
            <a:ext cx="5429250" cy="1588294"/>
            <a:chOff x="3486150" y="4419600"/>
            <a:chExt cx="5429250" cy="1588294"/>
          </a:xfrm>
        </p:grpSpPr>
        <p:pic>
          <p:nvPicPr>
            <p:cNvPr id="7" name="Picture 3" descr="CTK_blue"/>
            <p:cNvPicPr>
              <a:picLocks noChangeAspect="1" noChangeArrowheads="1"/>
            </p:cNvPicPr>
            <p:nvPr/>
          </p:nvPicPr>
          <p:blipFill>
            <a:blip r:embed="rId2" cstate="print"/>
            <a:srcRect l="59160" t="49835" b="33673"/>
            <a:stretch>
              <a:fillRect/>
            </a:stretch>
          </p:blipFill>
          <p:spPr bwMode="auto">
            <a:xfrm>
              <a:off x="3486150" y="4419600"/>
              <a:ext cx="5429250" cy="1219200"/>
            </a:xfrm>
            <a:prstGeom prst="rect">
              <a:avLst/>
            </a:prstGeom>
            <a:noFill/>
          </p:spPr>
        </p:pic>
        <p:pic>
          <p:nvPicPr>
            <p:cNvPr id="8" name="Picture 8" descr="CTK_blue"/>
            <p:cNvPicPr>
              <a:picLocks noChangeAspect="1" noChangeArrowheads="1"/>
            </p:cNvPicPr>
            <p:nvPr/>
          </p:nvPicPr>
          <p:blipFill>
            <a:blip r:embed="rId2" cstate="print"/>
            <a:srcRect l="59160" t="85386" r="7451" b="5498"/>
            <a:stretch>
              <a:fillRect/>
            </a:stretch>
          </p:blipFill>
          <p:spPr bwMode="auto">
            <a:xfrm>
              <a:off x="3486150" y="5334000"/>
              <a:ext cx="4438650" cy="673894"/>
            </a:xfrm>
            <a:prstGeom prst="rect">
              <a:avLst/>
            </a:prstGeom>
            <a:noFill/>
          </p:spPr>
        </p:pic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5927725" y="4510088"/>
              <a:ext cx="1616075" cy="366712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1800" dirty="0">
                  <a:solidFill>
                    <a:srgbClr val="FFFF66"/>
                  </a:solidFill>
                </a:rPr>
                <a:t>Mixture (FGA)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641725" y="5500688"/>
              <a:ext cx="1616075" cy="366712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1800" dirty="0">
                  <a:solidFill>
                    <a:srgbClr val="FFFF66"/>
                  </a:solidFill>
                </a:rPr>
                <a:t>Suspect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4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Digression: Mathematical models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Mathematics is abstract</a:t>
            </a:r>
          </a:p>
          <a:p>
            <a:r>
              <a:rPr lang="en-US" smtClean="0"/>
              <a:t>World is real</a:t>
            </a:r>
          </a:p>
          <a:p>
            <a:r>
              <a:rPr lang="en-US" smtClean="0"/>
              <a:t>How apply mathematics to the world?</a:t>
            </a:r>
          </a:p>
          <a:p>
            <a:r>
              <a:rPr lang="en-US" smtClean="0"/>
              <a:t>Models</a:t>
            </a:r>
          </a:p>
          <a:p>
            <a:pPr lvl="1"/>
            <a:r>
              <a:rPr lang="en-US" smtClean="0"/>
              <a:t>Paint a house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291AA8-74F5-4DBD-95BA-35ACF6D27FB3}" type="datetime1">
              <a:rPr lang="en-US" smtClean="0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1EC3A-1405-4915-B890-994E6D0A3FC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C:\foo\briefer forensic mathematics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“Model” in what sense?</a:t>
            </a:r>
          </a:p>
        </p:txBody>
      </p:sp>
      <p:sp>
        <p:nvSpPr>
          <p:cNvPr id="512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B26F983-2FC8-45F9-AB82-51EC381F173A}" type="datetime1">
              <a:rPr lang="en-US" smtClean="0"/>
              <a:pPr/>
              <a:t>5/10/2012</a:t>
            </a:fld>
            <a:endParaRPr lang="en-US" smtClean="0"/>
          </a:p>
        </p:txBody>
      </p:sp>
      <p:sp>
        <p:nvSpPr>
          <p:cNvPr id="512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C:\foo\briefer forensic mathematics</a:t>
            </a:r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5CB63E-2A3A-4EB3-A079-6B0F70CD5A14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9" name="Picture 8" descr="model Jodi An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36725"/>
            <a:ext cx="1905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quarter scale Falco SP 002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1125" y="1736725"/>
            <a:ext cx="321627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rawl elegans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736725"/>
            <a:ext cx="25749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3400" y="4800600"/>
            <a:ext cx="1905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Idealized version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276600" y="4572000"/>
            <a:ext cx="1905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Smaller replica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477000" y="4343400"/>
            <a:ext cx="1905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Accessible example</a:t>
            </a:r>
          </a:p>
        </p:txBody>
      </p:sp>
      <p:sp>
        <p:nvSpPr>
          <p:cNvPr id="16" name="Up Arrow 15"/>
          <p:cNvSpPr/>
          <p:nvPr/>
        </p:nvSpPr>
        <p:spPr bwMode="auto">
          <a:xfrm>
            <a:off x="495300" y="4572000"/>
            <a:ext cx="381000" cy="617538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b"/>
          <a:lstStyle/>
          <a:p>
            <a:pPr>
              <a:defRPr/>
            </a:pP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200" y="5638800"/>
            <a:ext cx="63246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Mathematical model: simplified or abstracted version; stripped to essentials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882C-AD8A-47C6-B1A9-59CD24F1E3C6}" type="slidenum">
              <a:rPr lang="en-US"/>
              <a:pPr/>
              <a:t>2</a:t>
            </a:fld>
            <a:endParaRPr lang="en-US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Resume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computer programming  from 1958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1982: learn genetics through consulting application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1988-present: DNA</a:t>
            </a:r>
            <a:r>
              <a:rPr lang="en-US" sz="2400" dirty="0" smtClean="0">
                <a:cs typeface="Times New Roman" pitchFamily="18" charset="0"/>
              </a:rPr>
              <a:t>∙VIEW™ core of business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pure </a:t>
            </a:r>
            <a:r>
              <a:rPr lang="en-US" sz="2800" dirty="0"/>
              <a:t>math … - 1967 (B.S), 1978-84 (</a:t>
            </a:r>
            <a:r>
              <a:rPr lang="en-US" sz="2800" dirty="0" err="1"/>
              <a:t>Ph.D</a:t>
            </a:r>
            <a:r>
              <a:rPr lang="en-US" sz="2800" dirty="0" smtClean="0"/>
              <a:t>)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applied math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1968-1974 (bridge)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1990-… (“forensic mathematics</a:t>
            </a:r>
            <a:r>
              <a:rPr lang="en-US" sz="2000" dirty="0" smtClean="0"/>
              <a:t>”)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4E6F258-8B5D-4C7D-9E61-2C2C879734C7}" type="datetime1">
              <a:rPr lang="en-US" smtClean="0"/>
              <a:pPr/>
              <a:t>5/10/2012</a:t>
            </a:fld>
            <a:endParaRPr lang="en-US" smtClean="0"/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C:\foo\briefer forensic mathematics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22BAD3-038E-4EEE-A1B6-AEC5D5E06430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Mathematics of evidence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8001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“Prior probability” (or prior odds)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Confidence of proposition before considering DNA</a:t>
            </a:r>
          </a:p>
          <a:p>
            <a:pPr>
              <a:lnSpc>
                <a:spcPct val="90000"/>
              </a:lnSpc>
            </a:pPr>
            <a:r>
              <a:rPr lang="en-US" smtClean="0"/>
              <a:t>DNA evidence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Represented by ratio of probabilities (“Likelihood ratio” = LR) </a:t>
            </a:r>
          </a:p>
          <a:p>
            <a:pPr>
              <a:lnSpc>
                <a:spcPct val="90000"/>
              </a:lnSpc>
            </a:pPr>
            <a:r>
              <a:rPr lang="en-US" smtClean="0"/>
              <a:t>“Posterior probability” (or posterior odds)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Final confidence of proposition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C2DCBE2-FDFE-4094-8122-C71F2CE8FFEC}" type="datetime1">
              <a:rPr lang="en-US" smtClean="0"/>
              <a:pPr/>
              <a:t>5/10/2012</a:t>
            </a:fld>
            <a:endParaRPr lang="en-US" smtClean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C:\foo\briefer forensic mathematics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6DC13F-757E-44FA-98E9-D4EB8F4A29E4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7772400" cy="1905000"/>
          </a:xfrm>
        </p:spPr>
        <p:txBody>
          <a:bodyPr/>
          <a:lstStyle/>
          <a:p>
            <a:r>
              <a:rPr lang="en-US" smtClean="0"/>
              <a:t>Common thread is probability, so let’s start with that</a:t>
            </a:r>
          </a:p>
        </p:txBody>
      </p:sp>
      <p:sp>
        <p:nvSpPr>
          <p:cNvPr id="922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3886200"/>
            <a:ext cx="7772400" cy="2286000"/>
          </a:xfrm>
        </p:spPr>
        <p:txBody>
          <a:bodyPr/>
          <a:lstStyle/>
          <a:p>
            <a:r>
              <a:rPr lang="en-US" smtClean="0"/>
              <a:t>“The law is concerned with probabilities, not certainties.”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3434D46-360B-4088-9761-1030380BD8E8}" type="datetime1">
              <a:rPr lang="en-US" smtClean="0"/>
              <a:pPr/>
              <a:t>5/10/2012</a:t>
            </a:fld>
            <a:endParaRPr lang="en-US" smtClean="0"/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CC7CB5-FFFB-4365-A152-E1C5CFF51578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024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Probability definition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7200" y="2514600"/>
            <a:ext cx="5638800" cy="22860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3200" kern="0" dirty="0">
                <a:solidFill>
                  <a:schemeClr val="tx1"/>
                </a:solidFill>
                <a:latin typeface="+mn-lt"/>
              </a:rPr>
              <a:t>The long-range rate of </a:t>
            </a:r>
            <a:r>
              <a:rPr lang="en-US" sz="3200" kern="0" dirty="0" smtClean="0">
                <a:solidFill>
                  <a:schemeClr val="tx1"/>
                </a:solidFill>
                <a:latin typeface="+mn-lt"/>
              </a:rPr>
              <a:t> success </a:t>
            </a:r>
            <a:r>
              <a:rPr lang="en-US" sz="3200" kern="0" dirty="0">
                <a:solidFill>
                  <a:schemeClr val="tx1"/>
                </a:solidFill>
                <a:latin typeface="+mn-lt"/>
              </a:rPr>
              <a:t>of some conceptually repeatable experiment.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28800" y="3124200"/>
            <a:ext cx="4267200" cy="2314575"/>
            <a:chOff x="1248" y="2448"/>
            <a:chExt cx="2688" cy="1458"/>
          </a:xfrm>
        </p:grpSpPr>
        <p:sp>
          <p:nvSpPr>
            <p:cNvPr id="10251" name="Line 5"/>
            <p:cNvSpPr>
              <a:spLocks noChangeShapeType="1"/>
            </p:cNvSpPr>
            <p:nvPr/>
          </p:nvSpPr>
          <p:spPr bwMode="auto">
            <a:xfrm flipH="1" flipV="1">
              <a:off x="2064" y="2784"/>
              <a:ext cx="480" cy="336"/>
            </a:xfrm>
            <a:prstGeom prst="line">
              <a:avLst/>
            </a:prstGeom>
            <a:noFill/>
            <a:ln w="76200">
              <a:solidFill>
                <a:srgbClr val="66FF99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Rectangle 6"/>
            <p:cNvSpPr>
              <a:spLocks noChangeArrowheads="1"/>
            </p:cNvSpPr>
            <p:nvPr/>
          </p:nvSpPr>
          <p:spPr bwMode="auto">
            <a:xfrm>
              <a:off x="1248" y="2448"/>
              <a:ext cx="1344" cy="288"/>
            </a:xfrm>
            <a:prstGeom prst="rect">
              <a:avLst/>
            </a:prstGeom>
            <a:noFill/>
            <a:ln w="38100">
              <a:solidFill>
                <a:srgbClr val="66FF9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Text Box 7"/>
            <p:cNvSpPr txBox="1">
              <a:spLocks noChangeArrowheads="1"/>
            </p:cNvSpPr>
            <p:nvPr/>
          </p:nvSpPr>
          <p:spPr bwMode="auto">
            <a:xfrm>
              <a:off x="2544" y="2928"/>
              <a:ext cx="1392" cy="97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66FF99"/>
                  </a:solidFill>
                </a:rPr>
                <a:t>it’s an imaginary experiment anyway</a:t>
              </a:r>
              <a:endParaRPr lang="en-US" sz="1800" b="1">
                <a:solidFill>
                  <a:srgbClr val="66FF99"/>
                </a:solidFill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219200" y="1447800"/>
            <a:ext cx="4038600" cy="1600200"/>
            <a:chOff x="864" y="1392"/>
            <a:chExt cx="2544" cy="1008"/>
          </a:xfrm>
        </p:grpSpPr>
        <p:sp>
          <p:nvSpPr>
            <p:cNvPr id="10248" name="Line 9"/>
            <p:cNvSpPr>
              <a:spLocks noChangeShapeType="1"/>
            </p:cNvSpPr>
            <p:nvPr/>
          </p:nvSpPr>
          <p:spPr bwMode="auto">
            <a:xfrm flipH="1">
              <a:off x="1392" y="1632"/>
              <a:ext cx="528" cy="432"/>
            </a:xfrm>
            <a:prstGeom prst="line">
              <a:avLst/>
            </a:prstGeom>
            <a:noFill/>
            <a:ln w="76200">
              <a:solidFill>
                <a:srgbClr val="66FF99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9" name="Rectangle 10"/>
            <p:cNvSpPr>
              <a:spLocks noChangeArrowheads="1"/>
            </p:cNvSpPr>
            <p:nvPr/>
          </p:nvSpPr>
          <p:spPr bwMode="auto">
            <a:xfrm>
              <a:off x="864" y="2112"/>
              <a:ext cx="1200" cy="288"/>
            </a:xfrm>
            <a:prstGeom prst="rect">
              <a:avLst/>
            </a:prstGeom>
            <a:noFill/>
            <a:ln w="38100">
              <a:solidFill>
                <a:srgbClr val="66FF9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Text Box 11"/>
            <p:cNvSpPr txBox="1">
              <a:spLocks noChangeArrowheads="1"/>
            </p:cNvSpPr>
            <p:nvPr/>
          </p:nvSpPr>
          <p:spPr bwMode="auto">
            <a:xfrm>
              <a:off x="2016" y="1392"/>
              <a:ext cx="1392" cy="51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66FF99"/>
                  </a:solidFill>
                </a:rPr>
                <a:t>short-range not good enough</a:t>
              </a:r>
              <a:endParaRPr lang="en-US" sz="1800" b="1">
                <a:solidFill>
                  <a:srgbClr val="66FF99"/>
                </a:solidFill>
              </a:endParaRPr>
            </a:p>
          </p:txBody>
        </p:sp>
      </p:grp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C:\foo\briefer forensic mathematics</a:t>
            </a:r>
            <a:endParaRPr lang="en-US"/>
          </a:p>
        </p:txBody>
      </p:sp>
      <p:sp>
        <p:nvSpPr>
          <p:cNvPr id="16" name="Freeform 15"/>
          <p:cNvSpPr/>
          <p:nvPr/>
        </p:nvSpPr>
        <p:spPr bwMode="auto">
          <a:xfrm>
            <a:off x="4886632" y="1943510"/>
            <a:ext cx="1671484" cy="671871"/>
          </a:xfrm>
          <a:custGeom>
            <a:avLst/>
            <a:gdLst>
              <a:gd name="connsiteX0" fmla="*/ 0 w 1671484"/>
              <a:gd name="connsiteY0" fmla="*/ 671871 h 671871"/>
              <a:gd name="connsiteX1" fmla="*/ 993058 w 1671484"/>
              <a:gd name="connsiteY1" fmla="*/ 22942 h 671871"/>
              <a:gd name="connsiteX2" fmla="*/ 1671484 w 1671484"/>
              <a:gd name="connsiteY2" fmla="*/ 534219 h 671871"/>
              <a:gd name="connsiteX3" fmla="*/ 1671484 w 1671484"/>
              <a:gd name="connsiteY3" fmla="*/ 534219 h 67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484" h="671871">
                <a:moveTo>
                  <a:pt x="0" y="671871"/>
                </a:moveTo>
                <a:cubicBezTo>
                  <a:pt x="357238" y="358877"/>
                  <a:pt x="714477" y="45884"/>
                  <a:pt x="993058" y="22942"/>
                </a:cubicBezTo>
                <a:cubicBezTo>
                  <a:pt x="1271639" y="0"/>
                  <a:pt x="1671484" y="534219"/>
                  <a:pt x="1671484" y="534219"/>
                </a:cubicBezTo>
                <a:lnTo>
                  <a:pt x="1671484" y="534219"/>
                </a:ln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2075" tIns="46038" rIns="92075" bIns="46038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0" y="2615381"/>
            <a:ext cx="3048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“success” – The “event” happens, i.e. is </a:t>
            </a:r>
            <a:r>
              <a:rPr lang="en-US" sz="2200" b="1" dirty="0" smtClean="0"/>
              <a:t>true</a:t>
            </a:r>
            <a:r>
              <a:rPr lang="en-US" sz="2200" dirty="0" smtClean="0"/>
              <a:t>.</a:t>
            </a:r>
          </a:p>
          <a:p>
            <a:endParaRPr lang="en-US" sz="2200" b="1" dirty="0"/>
          </a:p>
          <a:p>
            <a:r>
              <a:rPr lang="en-US" sz="2200" b="1" dirty="0" smtClean="0"/>
              <a:t>Pr(X) </a:t>
            </a:r>
            <a:r>
              <a:rPr lang="en-US" sz="2200" dirty="0" smtClean="0"/>
              <a:t>implies that X is a true/false </a:t>
            </a:r>
            <a:r>
              <a:rPr lang="en-US" sz="2200" u="sng" dirty="0" smtClean="0"/>
              <a:t>statement</a:t>
            </a:r>
            <a:r>
              <a:rPr lang="en-US" sz="2200" dirty="0" smtClean="0"/>
              <a:t>. </a:t>
            </a:r>
          </a:p>
          <a:p>
            <a:endParaRPr lang="en-US" sz="2200" b="1" u="sng" dirty="0"/>
          </a:p>
          <a:p>
            <a:r>
              <a:rPr lang="en-US" sz="2200" b="1" dirty="0" smtClean="0"/>
              <a:t>Pr(heads)</a:t>
            </a:r>
            <a:r>
              <a:rPr lang="en-US" sz="2200" b="1" i="1" dirty="0" smtClean="0"/>
              <a:t> </a:t>
            </a:r>
            <a:r>
              <a:rPr lang="en-US" sz="2200" dirty="0" smtClean="0"/>
              <a:t>must be shorthand, really means</a:t>
            </a:r>
          </a:p>
          <a:p>
            <a:r>
              <a:rPr lang="en-US" sz="2200" dirty="0" smtClean="0">
                <a:solidFill>
                  <a:schemeClr val="tx1">
                    <a:lumMod val="75000"/>
                  </a:schemeClr>
                </a:solidFill>
              </a:rPr>
              <a:t>Pr(The coin lands heads.)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1347173-2A81-4C50-B63D-221C186754B5}" type="datetime1">
              <a:rPr lang="en-US" smtClean="0"/>
              <a:pPr/>
              <a:t>5/10/2012</a:t>
            </a:fld>
            <a:endParaRPr lang="en-US" smtClean="0"/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C:\foo\briefer forensic mathematics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30E8DE-2528-41C2-A48A-354FB2CCD6E4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experiment: flip a coin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772400" cy="4114800"/>
          </a:xfrm>
        </p:spPr>
        <p:txBody>
          <a:bodyPr/>
          <a:lstStyle/>
          <a:p>
            <a:r>
              <a:rPr lang="en-US" smtClean="0"/>
              <a:t>“50% chance of heads”</a:t>
            </a:r>
          </a:p>
          <a:p>
            <a:r>
              <a:rPr lang="en-US" smtClean="0"/>
              <a:t>Meaning?</a:t>
            </a:r>
          </a:p>
          <a:p>
            <a:pPr lvl="1"/>
            <a:r>
              <a:rPr lang="en-US" smtClean="0"/>
              <a:t>What is the repetitive experiment?</a:t>
            </a:r>
          </a:p>
        </p:txBody>
      </p:sp>
      <p:sp>
        <p:nvSpPr>
          <p:cNvPr id="435204" name="Text Box 4"/>
          <p:cNvSpPr txBox="1">
            <a:spLocks noChangeArrowheads="1"/>
          </p:cNvSpPr>
          <p:nvPr/>
        </p:nvSpPr>
        <p:spPr bwMode="auto">
          <a:xfrm>
            <a:off x="2514600" y="5213350"/>
            <a:ext cx="381000" cy="425450"/>
          </a:xfrm>
          <a:prstGeom prst="rect">
            <a:avLst/>
          </a:prstGeom>
          <a:solidFill>
            <a:srgbClr val="006600"/>
          </a:solidFill>
          <a:ln w="28575">
            <a:solidFill>
              <a:srgbClr val="99CC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H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35205" name="Text Box 5"/>
          <p:cNvSpPr txBox="1">
            <a:spLocks noChangeArrowheads="1"/>
          </p:cNvSpPr>
          <p:nvPr/>
        </p:nvSpPr>
        <p:spPr bwMode="auto">
          <a:xfrm>
            <a:off x="3048000" y="5213350"/>
            <a:ext cx="381000" cy="425450"/>
          </a:xfrm>
          <a:prstGeom prst="rect">
            <a:avLst/>
          </a:prstGeom>
          <a:solidFill>
            <a:srgbClr val="006600"/>
          </a:solidFill>
          <a:ln w="28575">
            <a:solidFill>
              <a:srgbClr val="99CC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435206" name="Text Box 6"/>
          <p:cNvSpPr txBox="1">
            <a:spLocks noChangeArrowheads="1"/>
          </p:cNvSpPr>
          <p:nvPr/>
        </p:nvSpPr>
        <p:spPr bwMode="auto">
          <a:xfrm>
            <a:off x="3581400" y="5213350"/>
            <a:ext cx="381000" cy="425450"/>
          </a:xfrm>
          <a:prstGeom prst="rect">
            <a:avLst/>
          </a:prstGeom>
          <a:solidFill>
            <a:srgbClr val="006600"/>
          </a:solidFill>
          <a:ln w="28575">
            <a:solidFill>
              <a:srgbClr val="99CC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435207" name="Text Box 7"/>
          <p:cNvSpPr txBox="1">
            <a:spLocks noChangeArrowheads="1"/>
          </p:cNvSpPr>
          <p:nvPr/>
        </p:nvSpPr>
        <p:spPr bwMode="auto">
          <a:xfrm>
            <a:off x="4114800" y="5213350"/>
            <a:ext cx="381000" cy="425450"/>
          </a:xfrm>
          <a:prstGeom prst="rect">
            <a:avLst/>
          </a:prstGeom>
          <a:solidFill>
            <a:srgbClr val="006600"/>
          </a:solidFill>
          <a:ln w="28575">
            <a:solidFill>
              <a:srgbClr val="99CC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435208" name="Text Box 8"/>
          <p:cNvSpPr txBox="1">
            <a:spLocks noChangeArrowheads="1"/>
          </p:cNvSpPr>
          <p:nvPr/>
        </p:nvSpPr>
        <p:spPr bwMode="auto">
          <a:xfrm>
            <a:off x="4648200" y="5213350"/>
            <a:ext cx="381000" cy="425450"/>
          </a:xfrm>
          <a:prstGeom prst="rect">
            <a:avLst/>
          </a:prstGeom>
          <a:solidFill>
            <a:srgbClr val="006600"/>
          </a:solidFill>
          <a:ln w="28575">
            <a:solidFill>
              <a:srgbClr val="99CC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435209" name="Text Box 9"/>
          <p:cNvSpPr txBox="1">
            <a:spLocks noChangeArrowheads="1"/>
          </p:cNvSpPr>
          <p:nvPr/>
        </p:nvSpPr>
        <p:spPr bwMode="auto">
          <a:xfrm>
            <a:off x="5181600" y="5213350"/>
            <a:ext cx="381000" cy="425450"/>
          </a:xfrm>
          <a:prstGeom prst="rect">
            <a:avLst/>
          </a:prstGeom>
          <a:solidFill>
            <a:srgbClr val="006600"/>
          </a:solidFill>
          <a:ln w="28575">
            <a:solidFill>
              <a:srgbClr val="99CC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435210" name="Text Box 10"/>
          <p:cNvSpPr txBox="1">
            <a:spLocks noChangeArrowheads="1"/>
          </p:cNvSpPr>
          <p:nvPr/>
        </p:nvSpPr>
        <p:spPr bwMode="auto">
          <a:xfrm>
            <a:off x="5715000" y="5213350"/>
            <a:ext cx="381000" cy="425450"/>
          </a:xfrm>
          <a:prstGeom prst="rect">
            <a:avLst/>
          </a:prstGeom>
          <a:solidFill>
            <a:srgbClr val="006600"/>
          </a:solidFill>
          <a:ln w="28575">
            <a:solidFill>
              <a:srgbClr val="99CC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435211" name="Text Box 11"/>
          <p:cNvSpPr txBox="1">
            <a:spLocks noChangeArrowheads="1"/>
          </p:cNvSpPr>
          <p:nvPr/>
        </p:nvSpPr>
        <p:spPr bwMode="auto">
          <a:xfrm>
            <a:off x="6248400" y="5213350"/>
            <a:ext cx="381000" cy="425450"/>
          </a:xfrm>
          <a:prstGeom prst="rect">
            <a:avLst/>
          </a:prstGeom>
          <a:solidFill>
            <a:srgbClr val="006600"/>
          </a:solidFill>
          <a:ln w="28575">
            <a:solidFill>
              <a:srgbClr val="99CC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435212" name="Text Box 12"/>
          <p:cNvSpPr txBox="1">
            <a:spLocks noChangeArrowheads="1"/>
          </p:cNvSpPr>
          <p:nvPr/>
        </p:nvSpPr>
        <p:spPr bwMode="auto">
          <a:xfrm>
            <a:off x="6781800" y="5213350"/>
            <a:ext cx="381000" cy="425450"/>
          </a:xfrm>
          <a:prstGeom prst="rect">
            <a:avLst/>
          </a:prstGeom>
          <a:solidFill>
            <a:srgbClr val="006600"/>
          </a:solidFill>
          <a:ln w="28575">
            <a:solidFill>
              <a:srgbClr val="99CC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435213" name="Text Box 13"/>
          <p:cNvSpPr txBox="1">
            <a:spLocks noChangeArrowheads="1"/>
          </p:cNvSpPr>
          <p:nvPr/>
        </p:nvSpPr>
        <p:spPr bwMode="auto">
          <a:xfrm>
            <a:off x="7391400" y="5181600"/>
            <a:ext cx="762000" cy="457200"/>
          </a:xfrm>
          <a:prstGeom prst="rect">
            <a:avLst/>
          </a:prstGeom>
          <a:solidFill>
            <a:srgbClr val="006600"/>
          </a:solidFill>
          <a:ln w="2857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</a:rPr>
              <a:t>…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1281" name="Text Box 15"/>
          <p:cNvSpPr txBox="1">
            <a:spLocks noChangeArrowheads="1"/>
          </p:cNvSpPr>
          <p:nvPr/>
        </p:nvSpPr>
        <p:spPr bwMode="auto">
          <a:xfrm>
            <a:off x="1154113" y="3929063"/>
            <a:ext cx="1958975" cy="1016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6000">
                <a:solidFill>
                  <a:srgbClr val="33CCFF"/>
                </a:solidFill>
              </a:rPr>
              <a:t>Pr(   )</a:t>
            </a:r>
            <a:endParaRPr lang="en-US" sz="2000">
              <a:solidFill>
                <a:srgbClr val="33CCFF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2133600" y="4267200"/>
            <a:ext cx="381000" cy="425450"/>
          </a:xfrm>
          <a:prstGeom prst="rect">
            <a:avLst/>
          </a:prstGeom>
          <a:solidFill>
            <a:srgbClr val="006600"/>
          </a:solidFill>
          <a:ln w="28575">
            <a:solidFill>
              <a:srgbClr val="99CC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H</a:t>
            </a:r>
            <a:endParaRPr 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5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5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5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5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5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5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5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5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5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5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5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5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5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35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5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5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3" grpId="0" build="p" autoUpdateAnimBg="0"/>
      <p:bldP spid="435204" grpId="0" animBg="1" autoUpdateAnimBg="0"/>
      <p:bldP spid="435205" grpId="0" animBg="1" autoUpdateAnimBg="0"/>
      <p:bldP spid="435206" grpId="0" animBg="1" autoUpdateAnimBg="0"/>
      <p:bldP spid="435207" grpId="0" animBg="1" autoUpdateAnimBg="0"/>
      <p:bldP spid="435208" grpId="0" animBg="1" autoUpdateAnimBg="0"/>
      <p:bldP spid="435209" grpId="0" animBg="1" autoUpdateAnimBg="0"/>
      <p:bldP spid="435210" grpId="0" animBg="1" autoUpdateAnimBg="0"/>
      <p:bldP spid="435211" grpId="0" animBg="1" autoUpdateAnimBg="0"/>
      <p:bldP spid="435212" grpId="0" animBg="1" autoUpdateAnimBg="0"/>
      <p:bldP spid="435213" grpId="0" animBg="1" autoUpdateAnimBg="0"/>
      <p:bldP spid="20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38EC94F-07E3-4F08-80CD-8F49A409C178}" type="datetime1">
              <a:rPr lang="en-US" smtClean="0"/>
              <a:pPr/>
              <a:t>5/10/2012</a:t>
            </a:fld>
            <a:endParaRPr lang="en-US" smtClean="0"/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C:\foo\briefer forensic mathematics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755917-C41A-47BF-829B-7518B03227A2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Conditional probability</a:t>
            </a:r>
          </a:p>
        </p:txBody>
      </p:sp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2590800" y="1905000"/>
            <a:ext cx="2743200" cy="838200"/>
          </a:xfrm>
          <a:prstGeom prst="rect">
            <a:avLst/>
          </a:prstGeom>
          <a:solidFill>
            <a:srgbClr val="006600"/>
          </a:solidFill>
          <a:ln w="28575">
            <a:solidFill>
              <a:srgbClr val="99CC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838200" y="1736725"/>
            <a:ext cx="4889500" cy="1016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6000">
                <a:solidFill>
                  <a:srgbClr val="33CCFF"/>
                </a:solidFill>
              </a:rPr>
              <a:t>Pr(   | this data)</a:t>
            </a:r>
            <a:endParaRPr lang="en-US" sz="2000">
              <a:solidFill>
                <a:srgbClr val="33CCFF"/>
              </a:solidFill>
            </a:endParaRPr>
          </a:p>
        </p:txBody>
      </p:sp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1295400" y="3232150"/>
            <a:ext cx="381000" cy="425450"/>
          </a:xfrm>
          <a:prstGeom prst="rect">
            <a:avLst/>
          </a:prstGeom>
          <a:solidFill>
            <a:srgbClr val="006600"/>
          </a:solidFill>
          <a:ln w="28575">
            <a:solidFill>
              <a:srgbClr val="99CC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R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1828800" y="3232150"/>
            <a:ext cx="381000" cy="425450"/>
          </a:xfrm>
          <a:prstGeom prst="rect">
            <a:avLst/>
          </a:prstGeom>
          <a:solidFill>
            <a:srgbClr val="006600"/>
          </a:solidFill>
          <a:ln w="28575">
            <a:solidFill>
              <a:srgbClr val="99CC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3322" name="Text Box 9"/>
          <p:cNvSpPr txBox="1">
            <a:spLocks noChangeArrowheads="1"/>
          </p:cNvSpPr>
          <p:nvPr/>
        </p:nvSpPr>
        <p:spPr bwMode="auto">
          <a:xfrm>
            <a:off x="2895600" y="3232150"/>
            <a:ext cx="381000" cy="425450"/>
          </a:xfrm>
          <a:prstGeom prst="rect">
            <a:avLst/>
          </a:prstGeom>
          <a:solidFill>
            <a:srgbClr val="006600"/>
          </a:solidFill>
          <a:ln w="28575">
            <a:solidFill>
              <a:srgbClr val="99CC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3323" name="Text Box 10"/>
          <p:cNvSpPr txBox="1">
            <a:spLocks noChangeArrowheads="1"/>
          </p:cNvSpPr>
          <p:nvPr/>
        </p:nvSpPr>
        <p:spPr bwMode="auto">
          <a:xfrm>
            <a:off x="3429000" y="3232150"/>
            <a:ext cx="381000" cy="425450"/>
          </a:xfrm>
          <a:prstGeom prst="rect">
            <a:avLst/>
          </a:prstGeom>
          <a:solidFill>
            <a:srgbClr val="006600"/>
          </a:solidFill>
          <a:ln w="28575">
            <a:solidFill>
              <a:srgbClr val="99CC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3324" name="Text Box 11"/>
          <p:cNvSpPr txBox="1">
            <a:spLocks noChangeArrowheads="1"/>
          </p:cNvSpPr>
          <p:nvPr/>
        </p:nvSpPr>
        <p:spPr bwMode="auto">
          <a:xfrm>
            <a:off x="3962400" y="3232150"/>
            <a:ext cx="381000" cy="425450"/>
          </a:xfrm>
          <a:prstGeom prst="rect">
            <a:avLst/>
          </a:prstGeom>
          <a:solidFill>
            <a:srgbClr val="006600"/>
          </a:solidFill>
          <a:ln w="28575">
            <a:solidFill>
              <a:srgbClr val="99CC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3325" name="Text Box 12"/>
          <p:cNvSpPr txBox="1">
            <a:spLocks noChangeArrowheads="1"/>
          </p:cNvSpPr>
          <p:nvPr/>
        </p:nvSpPr>
        <p:spPr bwMode="auto">
          <a:xfrm>
            <a:off x="5029200" y="3232150"/>
            <a:ext cx="381000" cy="425450"/>
          </a:xfrm>
          <a:prstGeom prst="rect">
            <a:avLst/>
          </a:prstGeom>
          <a:solidFill>
            <a:srgbClr val="006600"/>
          </a:solidFill>
          <a:ln w="28575">
            <a:solidFill>
              <a:srgbClr val="99CC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3326" name="Text Box 13"/>
          <p:cNvSpPr txBox="1">
            <a:spLocks noChangeArrowheads="1"/>
          </p:cNvSpPr>
          <p:nvPr/>
        </p:nvSpPr>
        <p:spPr bwMode="auto">
          <a:xfrm>
            <a:off x="5562600" y="3232150"/>
            <a:ext cx="381000" cy="425450"/>
          </a:xfrm>
          <a:prstGeom prst="rect">
            <a:avLst/>
          </a:prstGeom>
          <a:solidFill>
            <a:srgbClr val="006600"/>
          </a:solidFill>
          <a:ln w="28575">
            <a:solidFill>
              <a:srgbClr val="99CC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3327" name="Text Box 14"/>
          <p:cNvSpPr txBox="1">
            <a:spLocks noChangeArrowheads="1"/>
          </p:cNvSpPr>
          <p:nvPr/>
        </p:nvSpPr>
        <p:spPr bwMode="auto">
          <a:xfrm>
            <a:off x="6096000" y="3232150"/>
            <a:ext cx="381000" cy="425450"/>
          </a:xfrm>
          <a:prstGeom prst="rect">
            <a:avLst/>
          </a:prstGeom>
          <a:solidFill>
            <a:srgbClr val="006600"/>
          </a:solidFill>
          <a:ln w="28575">
            <a:solidFill>
              <a:srgbClr val="99CC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3328" name="Text Box 15"/>
          <p:cNvSpPr txBox="1">
            <a:spLocks noChangeArrowheads="1"/>
          </p:cNvSpPr>
          <p:nvPr/>
        </p:nvSpPr>
        <p:spPr bwMode="auto">
          <a:xfrm>
            <a:off x="6629400" y="3232150"/>
            <a:ext cx="381000" cy="425450"/>
          </a:xfrm>
          <a:prstGeom prst="rect">
            <a:avLst/>
          </a:prstGeom>
          <a:solidFill>
            <a:srgbClr val="006600"/>
          </a:solidFill>
          <a:ln w="28575">
            <a:solidFill>
              <a:srgbClr val="99CC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437264" name="Text Box 16"/>
          <p:cNvSpPr txBox="1">
            <a:spLocks noChangeArrowheads="1"/>
          </p:cNvSpPr>
          <p:nvPr/>
        </p:nvSpPr>
        <p:spPr bwMode="auto">
          <a:xfrm>
            <a:off x="8229600" y="3200400"/>
            <a:ext cx="762000" cy="45720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</a:rPr>
              <a:t>…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3330" name="Text Box 17"/>
          <p:cNvSpPr txBox="1">
            <a:spLocks noChangeArrowheads="1"/>
          </p:cNvSpPr>
          <p:nvPr/>
        </p:nvSpPr>
        <p:spPr bwMode="auto">
          <a:xfrm>
            <a:off x="762000" y="3232150"/>
            <a:ext cx="381000" cy="425450"/>
          </a:xfrm>
          <a:prstGeom prst="rect">
            <a:avLst/>
          </a:prstGeom>
          <a:noFill/>
          <a:ln w="28575">
            <a:solidFill>
              <a:srgbClr val="99CC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3331" name="Text Box 18"/>
          <p:cNvSpPr txBox="1">
            <a:spLocks noChangeArrowheads="1"/>
          </p:cNvSpPr>
          <p:nvPr/>
        </p:nvSpPr>
        <p:spPr bwMode="auto">
          <a:xfrm>
            <a:off x="2362200" y="3232150"/>
            <a:ext cx="381000" cy="425450"/>
          </a:xfrm>
          <a:prstGeom prst="rect">
            <a:avLst/>
          </a:prstGeom>
          <a:noFill/>
          <a:ln w="28575">
            <a:solidFill>
              <a:srgbClr val="99CC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3332" name="Text Box 19"/>
          <p:cNvSpPr txBox="1">
            <a:spLocks noChangeArrowheads="1"/>
          </p:cNvSpPr>
          <p:nvPr/>
        </p:nvSpPr>
        <p:spPr bwMode="auto">
          <a:xfrm>
            <a:off x="4495800" y="3232150"/>
            <a:ext cx="381000" cy="425450"/>
          </a:xfrm>
          <a:prstGeom prst="rect">
            <a:avLst/>
          </a:prstGeom>
          <a:noFill/>
          <a:ln w="28575">
            <a:solidFill>
              <a:srgbClr val="99CC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3333" name="Text Box 20"/>
          <p:cNvSpPr txBox="1">
            <a:spLocks noChangeArrowheads="1"/>
          </p:cNvSpPr>
          <p:nvPr/>
        </p:nvSpPr>
        <p:spPr bwMode="auto">
          <a:xfrm>
            <a:off x="7162800" y="3232150"/>
            <a:ext cx="381000" cy="425450"/>
          </a:xfrm>
          <a:prstGeom prst="rect">
            <a:avLst/>
          </a:prstGeom>
          <a:noFill/>
          <a:ln w="28575">
            <a:solidFill>
              <a:srgbClr val="99CC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3334" name="Text Box 21"/>
          <p:cNvSpPr txBox="1">
            <a:spLocks noChangeArrowheads="1"/>
          </p:cNvSpPr>
          <p:nvPr/>
        </p:nvSpPr>
        <p:spPr bwMode="auto">
          <a:xfrm>
            <a:off x="7696200" y="3232150"/>
            <a:ext cx="381000" cy="425450"/>
          </a:xfrm>
          <a:prstGeom prst="rect">
            <a:avLst/>
          </a:prstGeom>
          <a:noFill/>
          <a:ln w="28575">
            <a:solidFill>
              <a:srgbClr val="99CC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600200" y="4953000"/>
            <a:ext cx="5638800" cy="501650"/>
            <a:chOff x="2208" y="3236"/>
            <a:chExt cx="3552" cy="316"/>
          </a:xfrm>
        </p:grpSpPr>
        <p:sp>
          <p:nvSpPr>
            <p:cNvPr id="13343" name="Text Box 23"/>
            <p:cNvSpPr txBox="1">
              <a:spLocks noChangeArrowheads="1"/>
            </p:cNvSpPr>
            <p:nvPr/>
          </p:nvSpPr>
          <p:spPr bwMode="auto">
            <a:xfrm>
              <a:off x="2208" y="3284"/>
              <a:ext cx="240" cy="268"/>
            </a:xfrm>
            <a:prstGeom prst="rect">
              <a:avLst/>
            </a:prstGeom>
            <a:solidFill>
              <a:srgbClr val="006600"/>
            </a:solidFill>
            <a:ln w="28575">
              <a:solidFill>
                <a:srgbClr val="99CC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R</a:t>
              </a: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3344" name="Text Box 24"/>
            <p:cNvSpPr txBox="1">
              <a:spLocks noChangeArrowheads="1"/>
            </p:cNvSpPr>
            <p:nvPr/>
          </p:nvSpPr>
          <p:spPr bwMode="auto">
            <a:xfrm>
              <a:off x="2544" y="3284"/>
              <a:ext cx="240" cy="268"/>
            </a:xfrm>
            <a:prstGeom prst="rect">
              <a:avLst/>
            </a:prstGeom>
            <a:solidFill>
              <a:srgbClr val="006600"/>
            </a:solidFill>
            <a:ln w="28575">
              <a:solidFill>
                <a:srgbClr val="99CC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3345" name="Text Box 25"/>
            <p:cNvSpPr txBox="1">
              <a:spLocks noChangeArrowheads="1"/>
            </p:cNvSpPr>
            <p:nvPr/>
          </p:nvSpPr>
          <p:spPr bwMode="auto">
            <a:xfrm>
              <a:off x="2880" y="3284"/>
              <a:ext cx="240" cy="268"/>
            </a:xfrm>
            <a:prstGeom prst="rect">
              <a:avLst/>
            </a:prstGeom>
            <a:solidFill>
              <a:srgbClr val="006600"/>
            </a:solidFill>
            <a:ln w="28575">
              <a:solidFill>
                <a:srgbClr val="99CC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13346" name="Text Box 26"/>
            <p:cNvSpPr txBox="1">
              <a:spLocks noChangeArrowheads="1"/>
            </p:cNvSpPr>
            <p:nvPr/>
          </p:nvSpPr>
          <p:spPr bwMode="auto">
            <a:xfrm>
              <a:off x="3216" y="3284"/>
              <a:ext cx="240" cy="268"/>
            </a:xfrm>
            <a:prstGeom prst="rect">
              <a:avLst/>
            </a:prstGeom>
            <a:solidFill>
              <a:srgbClr val="006600"/>
            </a:solidFill>
            <a:ln w="28575">
              <a:solidFill>
                <a:srgbClr val="99CC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3347" name="Text Box 27"/>
            <p:cNvSpPr txBox="1">
              <a:spLocks noChangeArrowheads="1"/>
            </p:cNvSpPr>
            <p:nvPr/>
          </p:nvSpPr>
          <p:spPr bwMode="auto">
            <a:xfrm>
              <a:off x="3552" y="3284"/>
              <a:ext cx="240" cy="268"/>
            </a:xfrm>
            <a:prstGeom prst="rect">
              <a:avLst/>
            </a:prstGeom>
            <a:solidFill>
              <a:srgbClr val="006600"/>
            </a:solidFill>
            <a:ln w="28575">
              <a:solidFill>
                <a:srgbClr val="99CC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3348" name="Text Box 28"/>
            <p:cNvSpPr txBox="1">
              <a:spLocks noChangeArrowheads="1"/>
            </p:cNvSpPr>
            <p:nvPr/>
          </p:nvSpPr>
          <p:spPr bwMode="auto">
            <a:xfrm>
              <a:off x="3888" y="3284"/>
              <a:ext cx="240" cy="268"/>
            </a:xfrm>
            <a:prstGeom prst="rect">
              <a:avLst/>
            </a:prstGeom>
            <a:solidFill>
              <a:srgbClr val="006600"/>
            </a:solidFill>
            <a:ln w="28575">
              <a:solidFill>
                <a:srgbClr val="99CC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3349" name="Text Box 29"/>
            <p:cNvSpPr txBox="1">
              <a:spLocks noChangeArrowheads="1"/>
            </p:cNvSpPr>
            <p:nvPr/>
          </p:nvSpPr>
          <p:spPr bwMode="auto">
            <a:xfrm>
              <a:off x="4224" y="3284"/>
              <a:ext cx="240" cy="268"/>
            </a:xfrm>
            <a:prstGeom prst="rect">
              <a:avLst/>
            </a:prstGeom>
            <a:solidFill>
              <a:srgbClr val="006600"/>
            </a:solidFill>
            <a:ln w="28575">
              <a:solidFill>
                <a:srgbClr val="99CC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3350" name="Text Box 30"/>
            <p:cNvSpPr txBox="1">
              <a:spLocks noChangeArrowheads="1"/>
            </p:cNvSpPr>
            <p:nvPr/>
          </p:nvSpPr>
          <p:spPr bwMode="auto">
            <a:xfrm>
              <a:off x="4560" y="3284"/>
              <a:ext cx="240" cy="268"/>
            </a:xfrm>
            <a:prstGeom prst="rect">
              <a:avLst/>
            </a:prstGeom>
            <a:solidFill>
              <a:srgbClr val="006600"/>
            </a:solidFill>
            <a:ln w="28575">
              <a:solidFill>
                <a:srgbClr val="99CC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13351" name="Text Box 31"/>
            <p:cNvSpPr txBox="1">
              <a:spLocks noChangeArrowheads="1"/>
            </p:cNvSpPr>
            <p:nvPr/>
          </p:nvSpPr>
          <p:spPr bwMode="auto">
            <a:xfrm>
              <a:off x="4896" y="3284"/>
              <a:ext cx="240" cy="268"/>
            </a:xfrm>
            <a:prstGeom prst="rect">
              <a:avLst/>
            </a:prstGeom>
            <a:solidFill>
              <a:srgbClr val="006600"/>
            </a:solidFill>
            <a:ln w="28575">
              <a:solidFill>
                <a:srgbClr val="99CC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13352" name="Text Box 32"/>
            <p:cNvSpPr txBox="1">
              <a:spLocks noChangeArrowheads="1"/>
            </p:cNvSpPr>
            <p:nvPr/>
          </p:nvSpPr>
          <p:spPr bwMode="auto">
            <a:xfrm>
              <a:off x="5280" y="3236"/>
              <a:ext cx="480" cy="288"/>
            </a:xfrm>
            <a:prstGeom prst="rect">
              <a:avLst/>
            </a:prstGeom>
            <a:solidFill>
              <a:srgbClr val="006600"/>
            </a:solidFill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…</a:t>
              </a:r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13336" name="Text Box 33"/>
          <p:cNvSpPr txBox="1">
            <a:spLocks noChangeArrowheads="1"/>
          </p:cNvSpPr>
          <p:nvPr/>
        </p:nvSpPr>
        <p:spPr bwMode="auto">
          <a:xfrm>
            <a:off x="685800" y="2971800"/>
            <a:ext cx="609600" cy="1098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solidFill>
                  <a:schemeClr val="tx1"/>
                </a:solidFill>
                <a:latin typeface="Architecture" pitchFamily="34" charset="0"/>
              </a:rPr>
              <a:t>X</a:t>
            </a:r>
          </a:p>
        </p:txBody>
      </p:sp>
      <p:sp>
        <p:nvSpPr>
          <p:cNvPr id="13337" name="Text Box 34"/>
          <p:cNvSpPr txBox="1">
            <a:spLocks noChangeArrowheads="1"/>
          </p:cNvSpPr>
          <p:nvPr/>
        </p:nvSpPr>
        <p:spPr bwMode="auto">
          <a:xfrm>
            <a:off x="2286000" y="2895600"/>
            <a:ext cx="609600" cy="1098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solidFill>
                  <a:schemeClr val="tx1"/>
                </a:solidFill>
                <a:latin typeface="Architecture" pitchFamily="34" charset="0"/>
              </a:rPr>
              <a:t>X</a:t>
            </a:r>
          </a:p>
        </p:txBody>
      </p:sp>
      <p:sp>
        <p:nvSpPr>
          <p:cNvPr id="13338" name="Text Box 35"/>
          <p:cNvSpPr txBox="1">
            <a:spLocks noChangeArrowheads="1"/>
          </p:cNvSpPr>
          <p:nvPr/>
        </p:nvSpPr>
        <p:spPr bwMode="auto">
          <a:xfrm>
            <a:off x="4419600" y="2940050"/>
            <a:ext cx="609600" cy="1098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solidFill>
                  <a:schemeClr val="tx1"/>
                </a:solidFill>
                <a:latin typeface="Architecture" pitchFamily="34" charset="0"/>
              </a:rPr>
              <a:t>X</a:t>
            </a:r>
          </a:p>
        </p:txBody>
      </p:sp>
      <p:sp>
        <p:nvSpPr>
          <p:cNvPr id="13339" name="Text Box 36"/>
          <p:cNvSpPr txBox="1">
            <a:spLocks noChangeArrowheads="1"/>
          </p:cNvSpPr>
          <p:nvPr/>
        </p:nvSpPr>
        <p:spPr bwMode="auto">
          <a:xfrm>
            <a:off x="7086600" y="2895600"/>
            <a:ext cx="609600" cy="1098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solidFill>
                  <a:schemeClr val="tx1"/>
                </a:solidFill>
                <a:latin typeface="Architecture" pitchFamily="34" charset="0"/>
              </a:rPr>
              <a:t>X</a:t>
            </a:r>
          </a:p>
        </p:txBody>
      </p:sp>
      <p:sp>
        <p:nvSpPr>
          <p:cNvPr id="13340" name="Text Box 37"/>
          <p:cNvSpPr txBox="1">
            <a:spLocks noChangeArrowheads="1"/>
          </p:cNvSpPr>
          <p:nvPr/>
        </p:nvSpPr>
        <p:spPr bwMode="auto">
          <a:xfrm>
            <a:off x="7620000" y="2940050"/>
            <a:ext cx="609600" cy="1098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solidFill>
                  <a:schemeClr val="tx1"/>
                </a:solidFill>
                <a:latin typeface="Architecture" pitchFamily="34" charset="0"/>
              </a:rPr>
              <a:t>X</a:t>
            </a:r>
          </a:p>
        </p:txBody>
      </p:sp>
      <p:sp>
        <p:nvSpPr>
          <p:cNvPr id="13341" name="Text Box 38"/>
          <p:cNvSpPr txBox="1">
            <a:spLocks noChangeArrowheads="1"/>
          </p:cNvSpPr>
          <p:nvPr/>
        </p:nvSpPr>
        <p:spPr bwMode="auto">
          <a:xfrm>
            <a:off x="838200" y="3778250"/>
            <a:ext cx="7315200" cy="1098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solidFill>
                  <a:schemeClr val="tx1"/>
                </a:solidFill>
                <a:latin typeface="Architecture" pitchFamily="34" charset="0"/>
              </a:rPr>
              <a:t>X </a:t>
            </a:r>
            <a:r>
              <a:rPr lang="en-US" sz="3600" b="1" baseline="30000">
                <a:solidFill>
                  <a:schemeClr val="tx1"/>
                </a:solidFill>
              </a:rPr>
              <a:t>=not “this data”</a:t>
            </a:r>
            <a:r>
              <a:rPr lang="en-US" sz="6600" b="1">
                <a:solidFill>
                  <a:schemeClr val="tx1"/>
                </a:solidFill>
                <a:latin typeface="Architecture" pitchFamily="34" charset="0"/>
              </a:rPr>
              <a:t> </a:t>
            </a:r>
          </a:p>
        </p:txBody>
      </p:sp>
      <p:sp>
        <p:nvSpPr>
          <p:cNvPr id="13342" name="Text Box 7"/>
          <p:cNvSpPr txBox="1">
            <a:spLocks noChangeArrowheads="1"/>
          </p:cNvSpPr>
          <p:nvPr/>
        </p:nvSpPr>
        <p:spPr bwMode="auto">
          <a:xfrm>
            <a:off x="1905000" y="2133600"/>
            <a:ext cx="381000" cy="425450"/>
          </a:xfrm>
          <a:prstGeom prst="rect">
            <a:avLst/>
          </a:prstGeom>
          <a:solidFill>
            <a:srgbClr val="006600"/>
          </a:solidFill>
          <a:ln w="28575">
            <a:solidFill>
              <a:srgbClr val="99CC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R</a:t>
            </a:r>
            <a:endParaRPr 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37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37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6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 chromosome example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Pr(person has a Y chromosome)?</a:t>
            </a:r>
          </a:p>
          <a:p>
            <a:pPr lvl="1"/>
            <a:r>
              <a:rPr lang="en-US" dirty="0" smtClean="0"/>
              <a:t>Very approximately 50%</a:t>
            </a:r>
          </a:p>
          <a:p>
            <a:r>
              <a:rPr lang="en-US" dirty="0" smtClean="0"/>
              <a:t>What is Pr(person has Y | person is male)?</a:t>
            </a:r>
          </a:p>
          <a:p>
            <a:pPr lvl="1"/>
            <a:r>
              <a:rPr lang="en-US" dirty="0" smtClean="0"/>
              <a:t>100%</a:t>
            </a:r>
          </a:p>
          <a:p>
            <a:r>
              <a:rPr lang="en-US" dirty="0" smtClean="0"/>
              <a:t>What is Pr(person has Y | in prison)?</a:t>
            </a:r>
          </a:p>
          <a:p>
            <a:pPr lvl="1"/>
            <a:r>
              <a:rPr lang="en-US" dirty="0" smtClean="0"/>
              <a:t>80? 90?</a:t>
            </a:r>
          </a:p>
          <a:p>
            <a:endParaRPr lang="en-US" dirty="0" smtClean="0"/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BB57722-EF30-484D-B6BE-299D06260657}" type="datetime1">
              <a:rPr lang="en-US" smtClean="0"/>
              <a:pPr/>
              <a:t>5/10/2012</a:t>
            </a:fld>
            <a:endParaRPr lang="en-US" smtClean="0"/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C:\foo\briefer forensic mathematics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E9A26B-02E9-48B3-A37D-BA768585E1E6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Pr(allele | ethnic group)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066800" y="1600200"/>
          <a:ext cx="4114800" cy="2133600"/>
        </p:xfrm>
        <a:graphic>
          <a:graphicData uri="http://schemas.openxmlformats.org/drawingml/2006/table">
            <a:tbl>
              <a:tblPr/>
              <a:tblGrid>
                <a:gridCol w="1219200"/>
                <a:gridCol w="838200"/>
                <a:gridCol w="1028700"/>
                <a:gridCol w="1028700"/>
              </a:tblGrid>
              <a:tr h="426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Calibri"/>
                        </a:rPr>
                        <a:t>D8S1179</a:t>
                      </a:r>
                      <a:endParaRPr lang="en-US" sz="2400" b="0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Black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White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Colored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92D05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(90%)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(7%)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(3%)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0.14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0.22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0.34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0.26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0.21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0.09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0.11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38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767418B-F187-4FFA-92DE-B1B6B5BBD675}" type="datetime1">
              <a:rPr lang="en-US" smtClean="0"/>
              <a:pPr/>
              <a:t>5/10/2012</a:t>
            </a:fld>
            <a:endParaRPr lang="en-US" smtClean="0"/>
          </a:p>
        </p:txBody>
      </p:sp>
      <p:sp>
        <p:nvSpPr>
          <p:cNvPr id="1538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C:\foo\briefer forensic mathematics</a:t>
            </a:r>
          </a:p>
        </p:txBody>
      </p:sp>
      <p:sp>
        <p:nvSpPr>
          <p:cNvPr id="15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CF0C04-8C01-4942-9CEB-FDC2405FAAF5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38788" y="3192463"/>
            <a:ext cx="1517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Pr(Black)?</a:t>
            </a:r>
          </a:p>
        </p:txBody>
      </p:sp>
      <p:sp>
        <p:nvSpPr>
          <p:cNvPr id="15388" name="TextBox 9"/>
          <p:cNvSpPr txBox="1">
            <a:spLocks noChangeArrowheads="1"/>
          </p:cNvSpPr>
          <p:nvPr/>
        </p:nvSpPr>
        <p:spPr bwMode="auto">
          <a:xfrm>
            <a:off x="5538788" y="1752600"/>
            <a:ext cx="29194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Experiment – pick a #8 chromosome at random in S. Africa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8838" y="3192463"/>
            <a:ext cx="7921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90%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181600" y="3733800"/>
            <a:ext cx="1897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Pr(11|Black)?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209800" y="2419350"/>
            <a:ext cx="5815013" cy="1776413"/>
            <a:chOff x="2209800" y="2571929"/>
            <a:chExt cx="5814564" cy="1775936"/>
          </a:xfrm>
        </p:grpSpPr>
        <p:sp>
          <p:nvSpPr>
            <p:cNvPr id="13" name="TextBox 12"/>
            <p:cNvSpPr txBox="1"/>
            <p:nvPr/>
          </p:nvSpPr>
          <p:spPr>
            <a:xfrm>
              <a:off x="7232262" y="3886026"/>
              <a:ext cx="792102" cy="4618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0.03</a:t>
              </a: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209800" y="2571929"/>
              <a:ext cx="1066718" cy="533257"/>
            </a:xfrm>
            <a:prstGeom prst="ellipse">
              <a:avLst/>
            </a:prstGeom>
            <a:noFill/>
            <a:ln w="34925" cap="flat" cmpd="sng" algn="ctr">
              <a:solidFill>
                <a:schemeClr val="accent6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 anchor="b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657600" y="4262438"/>
            <a:ext cx="228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Pr(Black &amp; 11)?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91200" y="4262438"/>
            <a:ext cx="2438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90%•0.03=0.027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38200" y="4724400"/>
            <a:ext cx="5867400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Rule of “AND”: </a:t>
            </a:r>
            <a:r>
              <a:rPr lang="en-US" sz="2800"/>
              <a:t>Pr(J &amp; K) = Pr(J) Pr(K|J)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38200" y="5329238"/>
            <a:ext cx="5715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If Pr(K|J)=Pr(K), K &amp; J are “independent”</a:t>
            </a:r>
          </a:p>
          <a:p>
            <a:r>
              <a:rPr lang="en-US" sz="2400"/>
              <a:t>K=height&gt;2m.   J=born on Tuesday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7" grpId="0"/>
      <p:bldP spid="18" grpId="0"/>
      <p:bldP spid="19" grpId="0" animBg="1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Rule of AND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3886200"/>
          </a:xfrm>
        </p:spPr>
        <p:txBody>
          <a:bodyPr/>
          <a:lstStyle/>
          <a:p>
            <a:r>
              <a:rPr lang="en-US" sz="2800" dirty="0" smtClean="0"/>
              <a:t>If Pr(K|J)=Pr(K), K &amp; J are “independent”</a:t>
            </a:r>
          </a:p>
          <a:p>
            <a:pPr lvl="1"/>
            <a:r>
              <a:rPr lang="en-US" sz="2400" dirty="0" smtClean="0"/>
              <a:t>K: “height&gt;2m”.   J: “born on Tuesday”</a:t>
            </a:r>
          </a:p>
          <a:p>
            <a:pPr lvl="1"/>
            <a:r>
              <a:rPr lang="en-US" sz="2400" dirty="0" smtClean="0"/>
              <a:t>K: “is male”  	J: “passes allele FGA#30”</a:t>
            </a:r>
          </a:p>
          <a:p>
            <a:r>
              <a:rPr lang="en-US" sz="2800" dirty="0" smtClean="0"/>
              <a:t>If Pr(K|J)=0, K &amp; J are “exclusive”.</a:t>
            </a:r>
          </a:p>
          <a:p>
            <a:pPr lvl="1"/>
            <a:r>
              <a:rPr lang="en-US" sz="2400" dirty="0" smtClean="0"/>
              <a:t>K: “TPOX allele is 9.3”   J: “TPOX allele is 9”</a:t>
            </a:r>
          </a:p>
          <a:p>
            <a:r>
              <a:rPr lang="en-US" sz="2400" dirty="0" smtClean="0"/>
              <a:t>If  A, B, …, Z are mutually exclusive and Pr(A or B or … or Z)=1, they are mutually exclusive and exhaustive</a:t>
            </a:r>
            <a:r>
              <a:rPr lang="en-US" dirty="0" smtClean="0"/>
              <a:t>. </a:t>
            </a:r>
          </a:p>
          <a:p>
            <a:endParaRPr lang="en-US" sz="2800" dirty="0" smtClean="0"/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B46E4DB-451D-4340-B1BE-200A732E5DD3}" type="datetime1">
              <a:rPr lang="en-US" smtClean="0"/>
              <a:pPr/>
              <a:t>5/10/2012</a:t>
            </a:fld>
            <a:endParaRPr lang="en-US" smtClean="0"/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C:\foo\briefer forensic mathematics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7F6F24-8401-449F-B36A-9A420FD3B782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1524000"/>
            <a:ext cx="3810000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Pr(J &amp; K) = Pr(J) Pr(K|J)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Rule of 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Pr(A or B)=</a:t>
            </a:r>
          </a:p>
          <a:p>
            <a:pPr lvl="1">
              <a:defRPr/>
            </a:pPr>
            <a:r>
              <a:rPr lang="en-US" dirty="0" smtClean="0"/>
              <a:t>If (and only if) A,B mutually exclusive, </a:t>
            </a:r>
          </a:p>
          <a:p>
            <a:pPr lvl="2">
              <a:defRPr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Pr(A or B)=Pr(A)+Pr(B)</a:t>
            </a:r>
          </a:p>
          <a:p>
            <a:pPr lvl="2">
              <a:defRPr/>
            </a:pPr>
            <a:r>
              <a:rPr lang="en-US" dirty="0" smtClean="0"/>
              <a:t>Example: Pr(</a:t>
            </a:r>
            <a:r>
              <a:rPr lang="en-US" dirty="0" err="1" smtClean="0"/>
              <a:t>pat’l</a:t>
            </a:r>
            <a:r>
              <a:rPr lang="en-US" dirty="0" smtClean="0"/>
              <a:t> 8 or 9)=Pr(8)+Pr(9)</a:t>
            </a:r>
          </a:p>
          <a:p>
            <a:pPr lvl="2">
              <a:defRPr/>
            </a:pPr>
            <a:r>
              <a:rPr lang="en-US" dirty="0" smtClean="0"/>
              <a:t>Example: Pr(</a:t>
            </a:r>
            <a:r>
              <a:rPr lang="en-US" dirty="0" err="1" smtClean="0"/>
              <a:t>pat’l</a:t>
            </a:r>
            <a:r>
              <a:rPr lang="en-US" dirty="0" smtClean="0"/>
              <a:t> 8 or </a:t>
            </a:r>
            <a:r>
              <a:rPr lang="en-US" dirty="0" err="1" smtClean="0"/>
              <a:t>mat’l</a:t>
            </a:r>
            <a:r>
              <a:rPr lang="en-US" dirty="0" smtClean="0"/>
              <a:t> 9)&lt;Pr(8)+Pr(9).</a:t>
            </a:r>
            <a:endParaRPr lang="en-US" dirty="0"/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2AAA656-8A35-47E2-9A45-9CC6192EAF2A}" type="datetime1">
              <a:rPr lang="en-US" smtClean="0"/>
              <a:pPr/>
              <a:t>5/10/2012</a:t>
            </a:fld>
            <a:endParaRPr lang="en-US" smtClean="0"/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C:\foo\briefer forensic mathematics</a:t>
            </a:r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688035-24BE-46A5-8118-9C18EBEF506F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51CC264-4A10-4251-8C90-0E75046C6ACC}" type="datetime1">
              <a:rPr lang="en-US" smtClean="0"/>
              <a:pPr/>
              <a:t>5/10/2012</a:t>
            </a:fld>
            <a:endParaRPr lang="en-US" smtClean="0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C:\foo\briefer forensic mathematics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08AF39-9A44-4026-8571-21DAE746CE16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Genetic example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Suppose at locus D1S2 we have Alleles 2,  3, 4, and 5, respectively observed 10, 20, 45, and 25 times / 100.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Pr(random sperm=3)?  Pr=20%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Pr(sperm=3 | man is 3,4)?  Pr=50%.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Pr(sperm=3 | man’s father is 2,2) = </a:t>
            </a:r>
            <a:r>
              <a:rPr lang="en-US" sz="2400" i="1" dirty="0" smtClean="0"/>
              <a:t>x</a:t>
            </a:r>
            <a:r>
              <a:rPr lang="en-US" sz="2400" dirty="0" smtClean="0"/>
              <a:t> ?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Two possibilities: M=sperm allele is </a:t>
            </a:r>
            <a:r>
              <a:rPr lang="en-US" sz="2000" dirty="0" err="1" smtClean="0"/>
              <a:t>mat’l</a:t>
            </a:r>
            <a:r>
              <a:rPr lang="en-US" sz="2000" dirty="0" smtClean="0"/>
              <a:t>; P=it is </a:t>
            </a:r>
            <a:r>
              <a:rPr lang="en-US" sz="2000" dirty="0" err="1" smtClean="0"/>
              <a:t>pat’l</a:t>
            </a:r>
            <a:r>
              <a:rPr lang="en-US" sz="2000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000" i="1" dirty="0" smtClean="0"/>
              <a:t>x</a:t>
            </a:r>
            <a:r>
              <a:rPr lang="en-US" sz="2000" dirty="0" smtClean="0"/>
              <a:t> = Pr(sperm=3 &amp; M | 2,2 father) + Pr(sperm=3 &amp; P | 2,2 father)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 smtClean="0"/>
              <a:t>       = Pr(M | 2,2 father)Pr(sperm=3| M &amp; 2,2 father) + 0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 smtClean="0"/>
              <a:t>       = Pr(M) Pr(sperm=3 | M)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 smtClean="0"/>
              <a:t>       = ½ Pr(3)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 smtClean="0"/>
              <a:t>       = 10%.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E8B69-5EAD-42C7-8B06-B2C13A6E259D}" type="slidenum">
              <a:rPr lang="en-US"/>
              <a:pPr/>
              <a:t>3</a:t>
            </a:fld>
            <a:endParaRPr lang="en-US"/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DNA</a:t>
            </a:r>
            <a:r>
              <a:rPr lang="en-US">
                <a:cs typeface="Times New Roman" pitchFamily="18" charset="0"/>
              </a:rPr>
              <a:t>∙VIEW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>
                <a:cs typeface="Times New Roman" pitchFamily="18" charset="0"/>
              </a:rPr>
              <a:t>premier tool for DNA identification applications worldwide, especially complicated problems such as</a:t>
            </a:r>
          </a:p>
          <a:p>
            <a:pPr lvl="2">
              <a:lnSpc>
                <a:spcPct val="90000"/>
              </a:lnSpc>
            </a:pPr>
            <a:r>
              <a:rPr lang="en-US">
                <a:cs typeface="Times New Roman" pitchFamily="18" charset="0"/>
              </a:rPr>
              <a:t>Mass disaster/deaths (WTC, Balkan war, Katrina, Christmas tsunami …)</a:t>
            </a:r>
          </a:p>
          <a:p>
            <a:pPr lvl="2">
              <a:lnSpc>
                <a:spcPct val="90000"/>
              </a:lnSpc>
            </a:pPr>
            <a:r>
              <a:rPr lang="en-US"/>
              <a:t>“Kinship” </a:t>
            </a:r>
          </a:p>
          <a:p>
            <a:pPr lvl="3">
              <a:lnSpc>
                <a:spcPct val="90000"/>
              </a:lnSpc>
            </a:pPr>
            <a:r>
              <a:rPr lang="en-US"/>
              <a:t>Generalization of paternity – missing body, inheritance, twin zygosity</a:t>
            </a:r>
          </a:p>
          <a:p>
            <a:pPr lvl="2">
              <a:lnSpc>
                <a:spcPct val="90000"/>
              </a:lnSpc>
            </a:pPr>
            <a:r>
              <a:rPr lang="en-US"/>
              <a:t>Mixtures (crime scene DNA from &gt;1 person)</a:t>
            </a:r>
          </a:p>
          <a:p>
            <a:pPr lvl="2">
              <a:lnSpc>
                <a:spcPct val="90000"/>
              </a:lnSpc>
            </a:pPr>
            <a:r>
              <a:rPr lang="en-US"/>
              <a:t>Y-chromosome matching evidence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FB7EEC3-5D1C-4E31-AA38-9A998158A7EE}" type="datetime1">
              <a:rPr lang="en-US" smtClean="0"/>
              <a:pPr/>
              <a:t>5/10/2012</a:t>
            </a:fld>
            <a:endParaRPr lang="en-US" smtClean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C:\foo\briefer forensic mathematics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D1E1E5-E3B1-4203-BF62-3FA7AA959631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Genetic example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772400" cy="4114800"/>
          </a:xfrm>
        </p:spPr>
        <p:txBody>
          <a:bodyPr/>
          <a:lstStyle/>
          <a:p>
            <a:r>
              <a:rPr lang="en-US" smtClean="0"/>
              <a:t>Suppose at locus D1S2 we have Alleles 2,  3, 4, and 5, respectively observed 10, 20, 45, and 25 times / 100.</a:t>
            </a:r>
          </a:p>
          <a:p>
            <a:r>
              <a:rPr lang="en-US" smtClean="0"/>
              <a:t>Pr(sperm=3 | man born on Tuesday) = 20%.</a:t>
            </a:r>
          </a:p>
          <a:p>
            <a:pPr lvl="1"/>
            <a:r>
              <a:rPr lang="en-US" smtClean="0"/>
              <a:t>(Men born on Tuesday are no different from  men in general.)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858530E-3D20-40D1-A97A-1188E5D8F7A0}" type="datetime1">
              <a:rPr lang="en-US" smtClean="0"/>
              <a:pPr/>
              <a:t>5/10/2012</a:t>
            </a:fld>
            <a:endParaRPr lang="en-US" smtClean="0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C:\foo\briefer forensic mathematics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9CD3F1-8261-423F-81E7-661060B2E84D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Kinds of probability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Some distinguish “objective probability” 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Coin flip, dice, cards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DNA allele, profile “frequency”</a:t>
            </a:r>
          </a:p>
          <a:p>
            <a:pPr lvl="1">
              <a:lnSpc>
                <a:spcPct val="90000"/>
              </a:lnSpc>
            </a:pPr>
            <a:r>
              <a:rPr lang="en-US" sz="2400" i="1" smtClean="0"/>
              <a:t>Science, laboratory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and “subjective probability”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Probability witness is truthful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Probability Obama wins another term</a:t>
            </a:r>
          </a:p>
          <a:p>
            <a:pPr lvl="1">
              <a:lnSpc>
                <a:spcPct val="90000"/>
              </a:lnSpc>
            </a:pPr>
            <a:r>
              <a:rPr lang="en-US" sz="2400" i="1" smtClean="0"/>
              <a:t>Courts, prior probability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Difference: ease in imagining a “conceptually repeatable experiment”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05EC419-CA59-4980-9BC1-1C34843D0B0F}" type="datetime1">
              <a:rPr lang="en-US" smtClean="0"/>
              <a:pPr/>
              <a:t>5/10/2012</a:t>
            </a:fld>
            <a:endParaRPr lang="en-US" smtClean="0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C:\foo\briefer forensic mathematics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71A9D2-8AE8-48D6-9410-B0A1A8438A1F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Probability remarks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Is a summary of whatever information we may possess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Depends on point of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4F3A4FC-8EF4-4498-BAE8-ACF00C143368}" type="datetime1">
              <a:rPr lang="en-US" smtClean="0"/>
              <a:pPr/>
              <a:t>5/10/2012</a:t>
            </a:fld>
            <a:endParaRPr lang="en-US" smtClean="0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C:\foo\briefer forensic mathematics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3A7B62-BF89-4CF1-802F-A5110F4E9035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58402" name="Rectangle 2"/>
          <p:cNvSpPr>
            <a:spLocks noChangeArrowheads="1"/>
          </p:cNvSpPr>
          <p:nvPr/>
        </p:nvSpPr>
        <p:spPr bwMode="auto">
          <a:xfrm>
            <a:off x="533400" y="4267200"/>
            <a:ext cx="7924800" cy="10668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Likelihood ratio</a:t>
            </a:r>
            <a:endParaRPr lang="en-US" smtClean="0"/>
          </a:p>
        </p:txBody>
      </p:sp>
      <p:sp>
        <p:nvSpPr>
          <p:cNvPr id="35840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Compares two explanations for data</a:t>
            </a:r>
          </a:p>
          <a:p>
            <a:r>
              <a:rPr lang="en-US" smtClean="0"/>
              <a:t>The heart of “forensic mathematics”</a:t>
            </a:r>
          </a:p>
          <a:p>
            <a:pPr lvl="1">
              <a:buFontTx/>
              <a:buNone/>
            </a:pPr>
            <a:r>
              <a:rPr lang="en-US" smtClean="0"/>
              <a:t>Forensic mathematics</a:t>
            </a:r>
          </a:p>
          <a:p>
            <a:pPr lvl="1">
              <a:buFontTx/>
              <a:buNone/>
            </a:pPr>
            <a:r>
              <a:rPr lang="en-US" smtClean="0"/>
              <a:t>http://dna-view.com</a:t>
            </a:r>
          </a:p>
          <a:p>
            <a:r>
              <a:rPr lang="en-US" smtClean="0"/>
              <a:t>definition: Ratio of two probabilities of the same event under different hypotheses</a:t>
            </a:r>
          </a:p>
          <a:p>
            <a:pPr lvl="1"/>
            <a:r>
              <a:rPr lang="en-US" smtClean="0"/>
              <a:t>superiority of one hypothesis in explaining event is measure of support for that hypothesis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35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2" grpId="0" animBg="1"/>
      <p:bldP spid="358404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402CD3-0CA9-45D7-881F-8C7A69FC2CB3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7500"/>
            <a:ext cx="7772400" cy="1143000"/>
          </a:xfrm>
        </p:spPr>
        <p:txBody>
          <a:bodyPr/>
          <a:lstStyle/>
          <a:p>
            <a:r>
              <a:rPr lang="en-US" sz="4000" smtClean="0"/>
              <a:t>Likelihood ratio – everyday example</a:t>
            </a:r>
          </a:p>
        </p:txBody>
      </p:sp>
      <p:sp>
        <p:nvSpPr>
          <p:cNvPr id="468996" name="Rectangle 4"/>
          <p:cNvSpPr>
            <a:spLocks noChangeArrowheads="1"/>
          </p:cNvSpPr>
          <p:nvPr/>
        </p:nvSpPr>
        <p:spPr bwMode="auto">
          <a:xfrm>
            <a:off x="669925" y="4095750"/>
            <a:ext cx="777240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30000"/>
              </a:lnSpc>
              <a:spcBef>
                <a:spcPct val="20000"/>
              </a:spcBef>
              <a:buClr>
                <a:schemeClr val="tx2"/>
              </a:buClr>
            </a:pPr>
            <a:endParaRPr lang="en-US" sz="2400"/>
          </a:p>
          <a:p>
            <a:pPr marL="342900" indent="-342900">
              <a:lnSpc>
                <a:spcPct val="30000"/>
              </a:lnSpc>
              <a:spcBef>
                <a:spcPct val="20000"/>
              </a:spcBef>
              <a:buClr>
                <a:schemeClr val="tx2"/>
              </a:buClr>
            </a:pPr>
            <a:endParaRPr lang="en-US" sz="2400"/>
          </a:p>
          <a:p>
            <a:pPr marL="342900" indent="-342900">
              <a:lnSpc>
                <a:spcPct val="1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2400"/>
              <a:t>                                            Pr(barking | when stranger)</a:t>
            </a:r>
          </a:p>
          <a:p>
            <a:pPr marL="342900" indent="-342900">
              <a:lnSpc>
                <a:spcPct val="10000"/>
              </a:lnSpc>
              <a:spcBef>
                <a:spcPct val="20000"/>
              </a:spcBef>
              <a:buClr>
                <a:schemeClr val="tx2"/>
              </a:buClr>
            </a:pPr>
            <a:endParaRPr lang="en-US" sz="2400"/>
          </a:p>
          <a:p>
            <a:pPr marL="342900" indent="-342900">
              <a:lnSpc>
                <a:spcPct val="1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2400"/>
              <a:t>LR favoring “stranger” = </a:t>
            </a:r>
          </a:p>
          <a:p>
            <a:pPr marL="342900" indent="-342900">
              <a:lnSpc>
                <a:spcPct val="10000"/>
              </a:lnSpc>
              <a:spcBef>
                <a:spcPct val="20000"/>
              </a:spcBef>
              <a:buClr>
                <a:schemeClr val="tx2"/>
              </a:buClr>
            </a:pPr>
            <a:endParaRPr lang="en-US" sz="2400"/>
          </a:p>
          <a:p>
            <a:pPr marL="342900" indent="-342900">
              <a:lnSpc>
                <a:spcPct val="1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2400"/>
              <a:t>                                            Pr(barking | when hungry)</a:t>
            </a:r>
          </a:p>
          <a:p>
            <a:pPr marL="342900" indent="-342900">
              <a:lnSpc>
                <a:spcPct val="10000"/>
              </a:lnSpc>
              <a:spcBef>
                <a:spcPct val="20000"/>
              </a:spcBef>
              <a:buClr>
                <a:schemeClr val="tx2"/>
              </a:buClr>
            </a:pPr>
            <a:endParaRPr lang="en-US" sz="2400"/>
          </a:p>
          <a:p>
            <a:pPr marL="342900" indent="-342900">
              <a:lnSpc>
                <a:spcPct val="10000"/>
              </a:lnSpc>
              <a:spcBef>
                <a:spcPct val="20000"/>
              </a:spcBef>
              <a:buClr>
                <a:schemeClr val="tx2"/>
              </a:buClr>
            </a:pPr>
            <a:endParaRPr lang="en-US" sz="2400"/>
          </a:p>
          <a:p>
            <a:pPr marL="342900" indent="-342900">
              <a:lnSpc>
                <a:spcPct val="10000"/>
              </a:lnSpc>
              <a:spcBef>
                <a:spcPct val="20000"/>
              </a:spcBef>
              <a:buClr>
                <a:schemeClr val="tx2"/>
              </a:buClr>
            </a:pPr>
            <a:endParaRPr lang="en-US" sz="2400"/>
          </a:p>
          <a:p>
            <a:pPr marL="342900" indent="-342900">
              <a:lnSpc>
                <a:spcPct val="1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2400"/>
              <a:t>                                      = 84% / 7% = 12.</a:t>
            </a:r>
          </a:p>
          <a:p>
            <a:pPr marL="342900" indent="-342900">
              <a:lnSpc>
                <a:spcPct val="10000"/>
              </a:lnSpc>
              <a:spcBef>
                <a:spcPct val="20000"/>
              </a:spcBef>
              <a:buClr>
                <a:schemeClr val="tx2"/>
              </a:buClr>
            </a:pPr>
            <a:endParaRPr lang="en-US" sz="2400"/>
          </a:p>
          <a:p>
            <a:pPr marL="342900" indent="-342900">
              <a:lnSpc>
                <a:spcPct val="70000"/>
              </a:lnSpc>
              <a:spcBef>
                <a:spcPct val="5000"/>
              </a:spcBef>
              <a:buClr>
                <a:schemeClr val="tx2"/>
              </a:buClr>
            </a:pPr>
            <a:r>
              <a:rPr lang="en-US" sz="2400"/>
              <a:t>Barking is 12 times more characteristic of “stranger” than of “hungry”</a:t>
            </a:r>
          </a:p>
        </p:txBody>
      </p:sp>
      <p:sp>
        <p:nvSpPr>
          <p:cNvPr id="468997" name="Line 5"/>
          <p:cNvSpPr>
            <a:spLocks noChangeShapeType="1"/>
          </p:cNvSpPr>
          <p:nvPr/>
        </p:nvSpPr>
        <p:spPr bwMode="auto">
          <a:xfrm>
            <a:off x="3997325" y="4667250"/>
            <a:ext cx="349250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8999" name="Text Box 7"/>
          <p:cNvSpPr txBox="1">
            <a:spLocks noChangeArrowheads="1"/>
          </p:cNvSpPr>
          <p:nvPr/>
        </p:nvSpPr>
        <p:spPr bwMode="auto">
          <a:xfrm>
            <a:off x="669925" y="1600200"/>
            <a:ext cx="8004175" cy="1200150"/>
          </a:xfrm>
          <a:prstGeom prst="rect">
            <a:avLst/>
          </a:prstGeom>
          <a:solidFill>
            <a:srgbClr val="003300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/>
              <a:t>LR principle: Data (E) is evidence for one hypothesis over another to the extent that the data is more probable under the one hypothesis than under the other.</a:t>
            </a:r>
          </a:p>
        </p:txBody>
      </p:sp>
      <p:sp>
        <p:nvSpPr>
          <p:cNvPr id="46900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5800" y="2800350"/>
            <a:ext cx="79883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Example: E:  The dog is barking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smtClean="0"/>
              <a:t>                    H</a:t>
            </a:r>
            <a:r>
              <a:rPr lang="en-US" sz="2400" baseline="-25000" smtClean="0"/>
              <a:t>1</a:t>
            </a:r>
            <a:r>
              <a:rPr lang="en-US" sz="2400" smtClean="0"/>
              <a:t>: There’s a stranger about (&amp; dog isn’t hungry).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smtClean="0"/>
              <a:t>                    H</a:t>
            </a:r>
            <a:r>
              <a:rPr lang="en-US" sz="2400" baseline="-25000" smtClean="0"/>
              <a:t>0</a:t>
            </a:r>
            <a:r>
              <a:rPr lang="en-US" sz="2400" smtClean="0"/>
              <a:t>: The dog is hungry (&amp; there is no stranger).</a:t>
            </a:r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7ACD88-8A51-4BF4-A774-063CD8523FD4}" type="datetime1">
              <a:rPr lang="en-US" smtClean="0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C:\foo\briefer forensic mathematics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8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8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8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469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68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6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6" grpId="0"/>
      <p:bldP spid="468997" grpId="0" animBg="1"/>
      <p:bldP spid="468999" grpId="0" animBg="1"/>
      <p:bldP spid="469000" grpId="0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402CD3-0CA9-45D7-881F-8C7A69FC2CB3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7500"/>
            <a:ext cx="7772400" cy="1143000"/>
          </a:xfrm>
        </p:spPr>
        <p:txBody>
          <a:bodyPr/>
          <a:lstStyle/>
          <a:p>
            <a:r>
              <a:rPr lang="en-US" sz="4000" dirty="0" smtClean="0"/>
              <a:t>Likelihood ratio – another dog</a:t>
            </a:r>
          </a:p>
        </p:txBody>
      </p:sp>
      <p:sp>
        <p:nvSpPr>
          <p:cNvPr id="468996" name="Rectangle 4"/>
          <p:cNvSpPr>
            <a:spLocks noChangeArrowheads="1"/>
          </p:cNvSpPr>
          <p:nvPr/>
        </p:nvSpPr>
        <p:spPr bwMode="auto">
          <a:xfrm>
            <a:off x="669925" y="2590801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30000"/>
              </a:lnSpc>
              <a:spcBef>
                <a:spcPct val="20000"/>
              </a:spcBef>
              <a:buClr>
                <a:schemeClr val="tx2"/>
              </a:buClr>
            </a:pPr>
            <a:endParaRPr lang="en-US" sz="2400" dirty="0"/>
          </a:p>
          <a:p>
            <a:pPr marL="342900" indent="-342900">
              <a:lnSpc>
                <a:spcPct val="30000"/>
              </a:lnSpc>
              <a:spcBef>
                <a:spcPct val="20000"/>
              </a:spcBef>
              <a:buClr>
                <a:schemeClr val="tx2"/>
              </a:buClr>
            </a:pPr>
            <a:endParaRPr lang="en-US" sz="2400" dirty="0"/>
          </a:p>
          <a:p>
            <a:pPr marL="342900" indent="-342900">
              <a:lnSpc>
                <a:spcPct val="1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2400" dirty="0"/>
              <a:t>                                            Pr(barking | when stranger)</a:t>
            </a:r>
          </a:p>
          <a:p>
            <a:pPr marL="342900" indent="-342900">
              <a:lnSpc>
                <a:spcPct val="10000"/>
              </a:lnSpc>
              <a:spcBef>
                <a:spcPct val="20000"/>
              </a:spcBef>
              <a:buClr>
                <a:schemeClr val="tx2"/>
              </a:buClr>
            </a:pPr>
            <a:endParaRPr lang="en-US" sz="2400" dirty="0"/>
          </a:p>
          <a:p>
            <a:pPr marL="342900" indent="-342900">
              <a:lnSpc>
                <a:spcPct val="1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2400" dirty="0"/>
              <a:t>LR favoring “stranger” = </a:t>
            </a:r>
          </a:p>
          <a:p>
            <a:pPr marL="342900" indent="-342900">
              <a:lnSpc>
                <a:spcPct val="10000"/>
              </a:lnSpc>
              <a:spcBef>
                <a:spcPct val="20000"/>
              </a:spcBef>
              <a:buClr>
                <a:schemeClr val="tx2"/>
              </a:buClr>
            </a:pPr>
            <a:endParaRPr lang="en-US" sz="2400" dirty="0"/>
          </a:p>
          <a:p>
            <a:pPr marL="342900" indent="-342900">
              <a:lnSpc>
                <a:spcPct val="1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2400" dirty="0"/>
              <a:t>                                            Pr(barking | when hungry)</a:t>
            </a:r>
          </a:p>
          <a:p>
            <a:pPr marL="342900" indent="-342900">
              <a:lnSpc>
                <a:spcPct val="10000"/>
              </a:lnSpc>
              <a:spcBef>
                <a:spcPct val="20000"/>
              </a:spcBef>
              <a:buClr>
                <a:schemeClr val="tx2"/>
              </a:buClr>
            </a:pPr>
            <a:endParaRPr lang="en-US" sz="2400" dirty="0"/>
          </a:p>
        </p:txBody>
      </p:sp>
      <p:sp>
        <p:nvSpPr>
          <p:cNvPr id="46900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9883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Evidence The dog is barking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                    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: There’s a stranger about (&amp; dog isn’t hungry).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                    H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: The dog is hungry (&amp; there is no stranger).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7ACD88-8A51-4BF4-A774-063CD8523FD4}" type="datetime1">
              <a:rPr lang="en-US" smtClean="0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C:\foo\briefer forensic mathematics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3810000"/>
            <a:ext cx="82244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 Dog #1 barking           = 84% / 7% = 12.</a:t>
            </a:r>
          </a:p>
          <a:p>
            <a:r>
              <a:rPr lang="en-US" sz="2200" dirty="0" smtClean="0"/>
              <a:t> Dog #2 behavior         =  48% / 4% = 12.</a:t>
            </a:r>
          </a:p>
          <a:p>
            <a:endParaRPr lang="en-US" sz="2200" dirty="0" smtClean="0"/>
          </a:p>
          <a:p>
            <a:r>
              <a:rPr lang="en-US" sz="2200" dirty="0" smtClean="0"/>
              <a:t>There may be reasons to prefer one dog over the other.</a:t>
            </a:r>
          </a:p>
          <a:p>
            <a:r>
              <a:rPr lang="en-US" sz="2200" dirty="0" smtClean="0"/>
              <a:t>But </a:t>
            </a:r>
            <a:r>
              <a:rPr lang="en-US" sz="2200" i="1" dirty="0" smtClean="0"/>
              <a:t>if and when</a:t>
            </a:r>
            <a:r>
              <a:rPr lang="en-US" sz="2200" dirty="0" smtClean="0"/>
              <a:t> either one barks, the </a:t>
            </a:r>
            <a:r>
              <a:rPr lang="en-US" sz="2200" i="1" dirty="0" smtClean="0"/>
              <a:t>evidence</a:t>
            </a:r>
            <a:r>
              <a:rPr lang="en-US" sz="2200" dirty="0" smtClean="0"/>
              <a:t> is exactly the same: 12. </a:t>
            </a:r>
          </a:p>
          <a:p>
            <a:r>
              <a:rPr lang="en-US" sz="2200" dirty="0" smtClean="0"/>
              <a:t>That’s why it’s likelihood </a:t>
            </a:r>
            <a:r>
              <a:rPr lang="en-US" sz="2200" b="1" i="1" dirty="0" smtClean="0"/>
              <a:t>ratio</a:t>
            </a:r>
            <a:r>
              <a:rPr lang="en-US" sz="2200" i="1" dirty="0" smtClean="0"/>
              <a:t>. </a:t>
            </a:r>
            <a:r>
              <a:rPr lang="en-US" sz="2200" dirty="0" smtClean="0"/>
              <a:t>Only the ratio matters.</a:t>
            </a:r>
            <a:endParaRPr 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427051C-11FA-4330-B3CD-7D1265F1D818}" type="datetime1">
              <a:rPr lang="en-US" smtClean="0"/>
              <a:pPr/>
              <a:t>5/10/2012</a:t>
            </a:fld>
            <a:endParaRPr lang="en-US" smtClean="0"/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C:\foo\briefer forensic mathematics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39AC39-F176-4E0D-92AE-54D5D5A04BBF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 example: DNA matching LR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419600"/>
          </a:xfrm>
        </p:spPr>
        <p:txBody>
          <a:bodyPr/>
          <a:lstStyle/>
          <a:p>
            <a:r>
              <a:rPr lang="en-US" sz="2800" dirty="0" smtClean="0"/>
              <a:t>Suppose suspect “matches” crime stain</a:t>
            </a:r>
          </a:p>
          <a:p>
            <a:pPr lvl="1"/>
            <a:r>
              <a:rPr lang="en-US" sz="2400" dirty="0" smtClean="0"/>
              <a:t>1/100 (say) random person would match</a:t>
            </a:r>
          </a:p>
          <a:p>
            <a:r>
              <a:rPr lang="en-US" sz="2800" dirty="0" smtClean="0"/>
              <a:t>DNA Stain hypotheses (evidence=“match”):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Suspect is the donor:</a:t>
            </a:r>
          </a:p>
          <a:p>
            <a:pPr lvl="2">
              <a:spcBef>
                <a:spcPct val="50000"/>
              </a:spcBef>
            </a:pPr>
            <a:r>
              <a:rPr lang="en-US" sz="2000" dirty="0" smtClean="0"/>
              <a:t>Pr(match | suspect contributed)=100%</a:t>
            </a:r>
          </a:p>
          <a:p>
            <a:pPr marL="914400" lvl="1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400" dirty="0" smtClean="0"/>
              <a:t>suspect unrelated</a:t>
            </a:r>
          </a:p>
          <a:p>
            <a:pPr lvl="2">
              <a:spcBef>
                <a:spcPct val="50000"/>
              </a:spcBef>
            </a:pPr>
            <a:r>
              <a:rPr lang="en-US" sz="2000" dirty="0" smtClean="0"/>
              <a:t>Pr(match | suspect unrelated)=1%</a:t>
            </a:r>
          </a:p>
          <a:p>
            <a:pPr>
              <a:spcBef>
                <a:spcPct val="50000"/>
              </a:spcBef>
            </a:pPr>
            <a:r>
              <a:rPr lang="en-US" sz="2800" dirty="0" smtClean="0"/>
              <a:t>LR=100 </a:t>
            </a:r>
            <a:r>
              <a:rPr lang="en-US" sz="2800" i="1" dirty="0" smtClean="0"/>
              <a:t>supporting hypothesis #1.</a:t>
            </a: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LR in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Suppose LR=100 supporting suspect is donor of crime stain. </a:t>
            </a:r>
            <a:r>
              <a:rPr lang="en-US" sz="2400" dirty="0" smtClean="0"/>
              <a:t>Hp (suspect=donor) explains the evidence 100 times better than </a:t>
            </a:r>
            <a:r>
              <a:rPr lang="en-US" sz="2400" dirty="0" err="1" smtClean="0"/>
              <a:t>Hd</a:t>
            </a:r>
            <a:r>
              <a:rPr lang="en-US" sz="2400" dirty="0" smtClean="0"/>
              <a:t> (coincidence)</a:t>
            </a:r>
          </a:p>
          <a:p>
            <a:pPr>
              <a:defRPr/>
            </a:pPr>
            <a:r>
              <a:rPr lang="en-US" sz="2800" dirty="0" smtClean="0"/>
              <a:t>Correct description:</a:t>
            </a:r>
          </a:p>
          <a:p>
            <a:pPr lvl="1">
              <a:defRPr/>
            </a:pPr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</a:rPr>
              <a:t>Evidence is 100 times more likely </a:t>
            </a:r>
            <a:r>
              <a:rPr lang="en-US" sz="2400" dirty="0" smtClean="0"/>
              <a:t>if Hp than if Hd.</a:t>
            </a:r>
          </a:p>
          <a:p>
            <a:pPr>
              <a:defRPr/>
            </a:pPr>
            <a:r>
              <a:rPr lang="en-US" sz="2800" dirty="0" smtClean="0"/>
              <a:t>Incorrect &amp; dangerous:</a:t>
            </a:r>
          </a:p>
          <a:p>
            <a:pPr lvl="1">
              <a:defRPr/>
            </a:pPr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</a:rPr>
              <a:t>Hp is 100 times more likely </a:t>
            </a:r>
            <a:r>
              <a:rPr lang="en-US" sz="2400" dirty="0" smtClean="0"/>
              <a:t>than Hd.</a:t>
            </a:r>
          </a:p>
          <a:p>
            <a:pPr lvl="1">
              <a:defRPr/>
            </a:pPr>
            <a:r>
              <a:rPr lang="en-US" sz="2400" dirty="0" smtClean="0"/>
              <a:t>100% error rate by journalists, 75% by lawyers, 20% by “experts”</a:t>
            </a:r>
          </a:p>
          <a:p>
            <a:pPr lvl="1">
              <a:defRPr/>
            </a:pPr>
            <a:endParaRPr lang="en-US" sz="2400" dirty="0"/>
          </a:p>
        </p:txBody>
      </p:sp>
      <p:sp>
        <p:nvSpPr>
          <p:cNvPr id="3277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43B62D7-53E9-4B3F-A393-314AAD6729A8}" type="datetime1">
              <a:rPr lang="en-US" smtClean="0"/>
              <a:pPr/>
              <a:t>5/10/2012</a:t>
            </a:fld>
            <a:endParaRPr lang="en-US" smtClean="0"/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C:\foo\briefer forensic mathematics</a:t>
            </a:r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EF87B2-ADCF-451D-A0A4-EB4FD4F64E58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 – what good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LR measures the strength of evidence.</a:t>
            </a:r>
          </a:p>
          <a:p>
            <a:pPr lvl="1"/>
            <a:r>
              <a:rPr lang="en-US" dirty="0" smtClean="0"/>
              <a:t>Constructed from 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probability of the </a:t>
            </a:r>
            <a:r>
              <a:rPr lang="en-US" b="1" i="1" dirty="0" smtClean="0">
                <a:solidFill>
                  <a:schemeClr val="tx1">
                    <a:lumMod val="75000"/>
                  </a:schemeClr>
                </a:solidFill>
              </a:rPr>
              <a:t>evidence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 (assuming suspect did or didn’t act)</a:t>
            </a:r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dirty="0" smtClean="0"/>
              <a:t>Judge wants to hear 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probability suspect acted (in light of the evidence)</a:t>
            </a:r>
          </a:p>
          <a:p>
            <a:r>
              <a:rPr lang="en-US" dirty="0" smtClean="0"/>
              <a:t>How to bridge the gap?</a:t>
            </a:r>
          </a:p>
          <a:p>
            <a:pPr lvl="1"/>
            <a:r>
              <a:rPr lang="en-US" sz="4000" dirty="0" err="1" smtClean="0">
                <a:solidFill>
                  <a:schemeClr val="tx1">
                    <a:lumMod val="75000"/>
                  </a:schemeClr>
                </a:solidFill>
              </a:rPr>
              <a:t>Bayes</a:t>
            </a:r>
            <a:r>
              <a:rPr lang="en-US" sz="4000" dirty="0" smtClean="0">
                <a:solidFill>
                  <a:schemeClr val="tx1">
                    <a:lumMod val="75000"/>
                  </a:schemeClr>
                </a:solidFill>
              </a:rPr>
              <a:t>’ theorem</a:t>
            </a:r>
            <a:endParaRPr lang="en-US" sz="4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AA1191-1204-4082-A747-4E10A3A52EE6}" type="datetime1">
              <a:rPr lang="en-US" smtClean="0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forensic mathematics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7BBE5-00AC-4160-9ED0-65D3F00EF9F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C46A057-FCE8-408B-9DC7-DD0CEFA12A44}" type="datetime1">
              <a:rPr lang="en-US" smtClean="0"/>
              <a:pPr/>
              <a:t>5/10/2012</a:t>
            </a:fld>
            <a:endParaRPr lang="en-US" smtClean="0"/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C:\foo\briefer forensic mathematics</a:t>
            </a: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95A6C0-5A33-4DAE-9783-5A0A492E4414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Bayes’ Theorem (graphical representation)</a:t>
            </a: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228600" y="4433888"/>
            <a:ext cx="8305800" cy="0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/>
            <a:tailEnd/>
          </a:ln>
        </p:spPr>
        <p:txBody>
          <a:bodyPr lIns="92075" tIns="46038" rIns="92075" bIns="46038" anchor="b"/>
          <a:lstStyle/>
          <a:p>
            <a:endParaRPr lang="en-US"/>
          </a:p>
        </p:txBody>
      </p:sp>
      <p:sp>
        <p:nvSpPr>
          <p:cNvPr id="36871" name="Line 8"/>
          <p:cNvSpPr>
            <a:spLocks noChangeShapeType="1"/>
          </p:cNvSpPr>
          <p:nvPr/>
        </p:nvSpPr>
        <p:spPr bwMode="auto">
          <a:xfrm>
            <a:off x="4572000" y="420528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 anchor="b"/>
          <a:lstStyle/>
          <a:p>
            <a:endParaRPr lang="en-US"/>
          </a:p>
        </p:txBody>
      </p:sp>
      <p:sp>
        <p:nvSpPr>
          <p:cNvPr id="36872" name="Text Box 9"/>
          <p:cNvSpPr txBox="1">
            <a:spLocks noChangeArrowheads="1"/>
          </p:cNvSpPr>
          <p:nvPr/>
        </p:nvSpPr>
        <p:spPr bwMode="auto">
          <a:xfrm>
            <a:off x="6084888" y="4768850"/>
            <a:ext cx="649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pPr algn="ctr"/>
            <a:r>
              <a:rPr lang="en-US" sz="2000"/>
              <a:t>90%</a:t>
            </a:r>
          </a:p>
        </p:txBody>
      </p:sp>
      <p:sp>
        <p:nvSpPr>
          <p:cNvPr id="36873" name="Line 10"/>
          <p:cNvSpPr>
            <a:spLocks noChangeShapeType="1"/>
          </p:cNvSpPr>
          <p:nvPr/>
        </p:nvSpPr>
        <p:spPr bwMode="auto">
          <a:xfrm>
            <a:off x="5505450" y="420528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 anchor="b"/>
          <a:lstStyle/>
          <a:p>
            <a:endParaRPr lang="en-US"/>
          </a:p>
        </p:txBody>
      </p:sp>
      <p:sp>
        <p:nvSpPr>
          <p:cNvPr id="36874" name="Text Box 11"/>
          <p:cNvSpPr txBox="1">
            <a:spLocks noChangeArrowheads="1"/>
          </p:cNvSpPr>
          <p:nvPr/>
        </p:nvSpPr>
        <p:spPr bwMode="auto">
          <a:xfrm>
            <a:off x="7018338" y="4768850"/>
            <a:ext cx="649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pPr algn="ctr"/>
            <a:r>
              <a:rPr lang="en-US" sz="2000"/>
              <a:t>99%</a:t>
            </a:r>
          </a:p>
        </p:txBody>
      </p:sp>
      <p:sp>
        <p:nvSpPr>
          <p:cNvPr id="36875" name="Line 12"/>
          <p:cNvSpPr>
            <a:spLocks noChangeShapeType="1"/>
          </p:cNvSpPr>
          <p:nvPr/>
        </p:nvSpPr>
        <p:spPr bwMode="auto">
          <a:xfrm>
            <a:off x="6380163" y="420528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 anchor="b"/>
          <a:lstStyle/>
          <a:p>
            <a:endParaRPr lang="en-US"/>
          </a:p>
        </p:txBody>
      </p:sp>
      <p:sp>
        <p:nvSpPr>
          <p:cNvPr id="36876" name="Text Box 13"/>
          <p:cNvSpPr txBox="1">
            <a:spLocks noChangeArrowheads="1"/>
          </p:cNvSpPr>
          <p:nvPr/>
        </p:nvSpPr>
        <p:spPr bwMode="auto">
          <a:xfrm>
            <a:off x="7797800" y="4768850"/>
            <a:ext cx="839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pPr algn="ctr"/>
            <a:r>
              <a:rPr lang="en-US" sz="2000"/>
              <a:t>99.9%</a:t>
            </a:r>
          </a:p>
        </p:txBody>
      </p:sp>
      <p:sp>
        <p:nvSpPr>
          <p:cNvPr id="36877" name="Line 14"/>
          <p:cNvSpPr>
            <a:spLocks noChangeShapeType="1"/>
          </p:cNvSpPr>
          <p:nvPr/>
        </p:nvSpPr>
        <p:spPr bwMode="auto">
          <a:xfrm>
            <a:off x="7331075" y="420528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 anchor="b"/>
          <a:lstStyle/>
          <a:p>
            <a:endParaRPr lang="en-US"/>
          </a:p>
        </p:txBody>
      </p:sp>
      <p:sp>
        <p:nvSpPr>
          <p:cNvPr id="36878" name="Line 16"/>
          <p:cNvSpPr>
            <a:spLocks noChangeShapeType="1"/>
          </p:cNvSpPr>
          <p:nvPr/>
        </p:nvSpPr>
        <p:spPr bwMode="auto">
          <a:xfrm>
            <a:off x="8208963" y="420528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 anchor="b"/>
          <a:lstStyle/>
          <a:p>
            <a:endParaRPr lang="en-US"/>
          </a:p>
        </p:txBody>
      </p:sp>
      <p:sp>
        <p:nvSpPr>
          <p:cNvPr id="36879" name="Line 18"/>
          <p:cNvSpPr>
            <a:spLocks noChangeShapeType="1"/>
          </p:cNvSpPr>
          <p:nvPr/>
        </p:nvSpPr>
        <p:spPr bwMode="auto">
          <a:xfrm>
            <a:off x="3636963" y="41910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 anchor="b"/>
          <a:lstStyle/>
          <a:p>
            <a:endParaRPr lang="en-US"/>
          </a:p>
        </p:txBody>
      </p:sp>
      <p:sp>
        <p:nvSpPr>
          <p:cNvPr id="36880" name="Text Box 19"/>
          <p:cNvSpPr txBox="1">
            <a:spLocks noChangeArrowheads="1"/>
          </p:cNvSpPr>
          <p:nvPr/>
        </p:nvSpPr>
        <p:spPr bwMode="auto">
          <a:xfrm>
            <a:off x="5149850" y="4754563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pPr algn="ctr"/>
            <a:r>
              <a:rPr lang="en-US" sz="2000"/>
              <a:t>50%</a:t>
            </a:r>
          </a:p>
        </p:txBody>
      </p:sp>
      <p:sp>
        <p:nvSpPr>
          <p:cNvPr id="36881" name="Line 20"/>
          <p:cNvSpPr>
            <a:spLocks noChangeShapeType="1"/>
          </p:cNvSpPr>
          <p:nvPr/>
        </p:nvSpPr>
        <p:spPr bwMode="auto">
          <a:xfrm>
            <a:off x="2743200" y="420528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 anchor="b"/>
          <a:lstStyle/>
          <a:p>
            <a:endParaRPr lang="en-US"/>
          </a:p>
        </p:txBody>
      </p:sp>
      <p:sp>
        <p:nvSpPr>
          <p:cNvPr id="36882" name="Text Box 21"/>
          <p:cNvSpPr txBox="1">
            <a:spLocks noChangeArrowheads="1"/>
          </p:cNvSpPr>
          <p:nvPr/>
        </p:nvSpPr>
        <p:spPr bwMode="auto">
          <a:xfrm>
            <a:off x="4256088" y="4768850"/>
            <a:ext cx="649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pPr algn="ctr"/>
            <a:r>
              <a:rPr lang="en-US" sz="2000"/>
              <a:t>10%</a:t>
            </a:r>
          </a:p>
        </p:txBody>
      </p:sp>
      <p:sp>
        <p:nvSpPr>
          <p:cNvPr id="36883" name="Line 22"/>
          <p:cNvSpPr>
            <a:spLocks noChangeShapeType="1"/>
          </p:cNvSpPr>
          <p:nvPr/>
        </p:nvSpPr>
        <p:spPr bwMode="auto">
          <a:xfrm>
            <a:off x="1849438" y="4219575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 anchor="b"/>
          <a:lstStyle/>
          <a:p>
            <a:endParaRPr lang="en-US"/>
          </a:p>
        </p:txBody>
      </p:sp>
      <p:sp>
        <p:nvSpPr>
          <p:cNvPr id="36884" name="Text Box 23"/>
          <p:cNvSpPr txBox="1">
            <a:spLocks noChangeArrowheads="1"/>
          </p:cNvSpPr>
          <p:nvPr/>
        </p:nvSpPr>
        <p:spPr bwMode="auto">
          <a:xfrm>
            <a:off x="3425825" y="4783138"/>
            <a:ext cx="522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pPr algn="ctr"/>
            <a:r>
              <a:rPr lang="en-US" sz="2000"/>
              <a:t>1%</a:t>
            </a:r>
          </a:p>
        </p:txBody>
      </p:sp>
      <p:sp>
        <p:nvSpPr>
          <p:cNvPr id="36885" name="Line 24"/>
          <p:cNvSpPr>
            <a:spLocks noChangeShapeType="1"/>
          </p:cNvSpPr>
          <p:nvPr/>
        </p:nvSpPr>
        <p:spPr bwMode="auto">
          <a:xfrm>
            <a:off x="893763" y="4233863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 anchor="b"/>
          <a:lstStyle/>
          <a:p>
            <a:endParaRPr lang="en-US"/>
          </a:p>
        </p:txBody>
      </p:sp>
      <p:sp>
        <p:nvSpPr>
          <p:cNvPr id="36886" name="Text Box 25"/>
          <p:cNvSpPr txBox="1">
            <a:spLocks noChangeArrowheads="1"/>
          </p:cNvSpPr>
          <p:nvPr/>
        </p:nvSpPr>
        <p:spPr bwMode="auto">
          <a:xfrm>
            <a:off x="2286000" y="4797425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pPr algn="ctr"/>
            <a:r>
              <a:rPr lang="en-US" sz="2000"/>
              <a:t>1/1000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2057400" y="1935163"/>
            <a:ext cx="4419600" cy="1493837"/>
            <a:chOff x="1296" y="1219"/>
            <a:chExt cx="2784" cy="941"/>
          </a:xfrm>
        </p:grpSpPr>
        <p:sp>
          <p:nvSpPr>
            <p:cNvPr id="36897" name="Text Box 27"/>
            <p:cNvSpPr txBox="1">
              <a:spLocks noChangeArrowheads="1"/>
            </p:cNvSpPr>
            <p:nvPr/>
          </p:nvSpPr>
          <p:spPr bwMode="auto">
            <a:xfrm>
              <a:off x="1536" y="1219"/>
              <a:ext cx="2544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chemeClr val="tx2"/>
                  </a:solidFill>
                </a:rPr>
                <a:t>strength of the evidence that X is correct (likelihood ratio LR</a:t>
              </a:r>
              <a:r>
                <a:rPr lang="en-US" sz="2800" i="1">
                  <a:solidFill>
                    <a:schemeClr val="tx2"/>
                  </a:solidFill>
                </a:rPr>
                <a:t>)</a:t>
              </a:r>
            </a:p>
          </p:txBody>
        </p:sp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1296" y="1776"/>
              <a:ext cx="2448" cy="384"/>
              <a:chOff x="1296" y="1776"/>
              <a:chExt cx="2448" cy="384"/>
            </a:xfrm>
          </p:grpSpPr>
          <p:sp>
            <p:nvSpPr>
              <p:cNvPr id="36899" name="Line 26"/>
              <p:cNvSpPr>
                <a:spLocks noChangeShapeType="1"/>
              </p:cNvSpPr>
              <p:nvPr/>
            </p:nvSpPr>
            <p:spPr bwMode="auto">
              <a:xfrm>
                <a:off x="1296" y="2160"/>
                <a:ext cx="2448" cy="0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 lIns="92075" tIns="46038" rIns="92075" bIns="46038" anchor="b"/>
              <a:lstStyle/>
              <a:p>
                <a:endParaRPr lang="en-US"/>
              </a:p>
            </p:txBody>
          </p:sp>
          <p:grpSp>
            <p:nvGrpSpPr>
              <p:cNvPr id="4" name="Group 40"/>
              <p:cNvGrpSpPr>
                <a:grpSpLocks/>
              </p:cNvGrpSpPr>
              <p:nvPr/>
            </p:nvGrpSpPr>
            <p:grpSpPr bwMode="auto">
              <a:xfrm>
                <a:off x="1296" y="1776"/>
                <a:ext cx="2448" cy="0"/>
                <a:chOff x="1296" y="1776"/>
                <a:chExt cx="2448" cy="0"/>
              </a:xfrm>
            </p:grpSpPr>
            <p:sp>
              <p:nvSpPr>
                <p:cNvPr id="36901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1296" y="1776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 type="triangle" w="med" len="med"/>
                </a:ln>
              </p:spPr>
              <p:txBody>
                <a:bodyPr lIns="92075" tIns="46038" rIns="92075" bIns="46038" anchor="b"/>
                <a:lstStyle/>
                <a:p>
                  <a:endParaRPr lang="en-US"/>
                </a:p>
              </p:txBody>
            </p:sp>
            <p:sp>
              <p:nvSpPr>
                <p:cNvPr id="36902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3120" y="1776"/>
                  <a:ext cx="624" cy="0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 type="triangle" w="med" len="med"/>
                </a:ln>
              </p:spPr>
              <p:txBody>
                <a:bodyPr lIns="92075" tIns="46038" rIns="92075" bIns="46038" anchor="b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6888" name="Text Box 31"/>
          <p:cNvSpPr txBox="1">
            <a:spLocks noChangeArrowheads="1"/>
          </p:cNvSpPr>
          <p:nvPr/>
        </p:nvSpPr>
        <p:spPr bwMode="auto">
          <a:xfrm>
            <a:off x="1333500" y="4784725"/>
            <a:ext cx="101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pPr algn="ctr"/>
            <a:r>
              <a:rPr lang="en-US" sz="2000"/>
              <a:t>1/10000</a:t>
            </a:r>
          </a:p>
        </p:txBody>
      </p:sp>
      <p:sp>
        <p:nvSpPr>
          <p:cNvPr id="36889" name="Text Box 32"/>
          <p:cNvSpPr txBox="1">
            <a:spLocks noChangeArrowheads="1"/>
          </p:cNvSpPr>
          <p:nvPr/>
        </p:nvSpPr>
        <p:spPr bwMode="auto">
          <a:xfrm>
            <a:off x="330200" y="4784725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pPr algn="ctr"/>
            <a:r>
              <a:rPr lang="en-US" sz="2000"/>
              <a:t>1/100000</a:t>
            </a:r>
          </a:p>
        </p:txBody>
      </p:sp>
      <p:sp>
        <p:nvSpPr>
          <p:cNvPr id="36890" name="Text Box 33"/>
          <p:cNvSpPr txBox="1">
            <a:spLocks noChangeArrowheads="1"/>
          </p:cNvSpPr>
          <p:nvPr/>
        </p:nvSpPr>
        <p:spPr bwMode="auto">
          <a:xfrm>
            <a:off x="2514600" y="5364163"/>
            <a:ext cx="4038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Probability of  </a:t>
            </a:r>
            <a:r>
              <a:rPr lang="en-US" sz="3200" i="1"/>
              <a:t>X</a:t>
            </a:r>
            <a:endParaRPr lang="en-US" sz="3200"/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381000" y="1600200"/>
            <a:ext cx="2514600" cy="2717800"/>
            <a:chOff x="240" y="1008"/>
            <a:chExt cx="1584" cy="1712"/>
          </a:xfrm>
        </p:grpSpPr>
        <p:sp>
          <p:nvSpPr>
            <p:cNvPr id="36895" name="Freeform 35"/>
            <p:cNvSpPr>
              <a:spLocks/>
            </p:cNvSpPr>
            <p:nvPr/>
          </p:nvSpPr>
          <p:spPr bwMode="auto">
            <a:xfrm>
              <a:off x="720" y="1448"/>
              <a:ext cx="576" cy="1272"/>
            </a:xfrm>
            <a:custGeom>
              <a:avLst/>
              <a:gdLst>
                <a:gd name="T0" fmla="*/ 0 w 576"/>
                <a:gd name="T1" fmla="*/ 0 h 1272"/>
                <a:gd name="T2" fmla="*/ 104 w 576"/>
                <a:gd name="T3" fmla="*/ 848 h 1272"/>
                <a:gd name="T4" fmla="*/ 448 w 576"/>
                <a:gd name="T5" fmla="*/ 976 h 1272"/>
                <a:gd name="T6" fmla="*/ 576 w 576"/>
                <a:gd name="T7" fmla="*/ 1272 h 12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1272"/>
                <a:gd name="T14" fmla="*/ 576 w 576"/>
                <a:gd name="T15" fmla="*/ 1272 h 12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1272">
                  <a:moveTo>
                    <a:pt x="0" y="0"/>
                  </a:moveTo>
                  <a:cubicBezTo>
                    <a:pt x="16" y="141"/>
                    <a:pt x="29" y="685"/>
                    <a:pt x="104" y="848"/>
                  </a:cubicBezTo>
                  <a:cubicBezTo>
                    <a:pt x="179" y="1011"/>
                    <a:pt x="369" y="905"/>
                    <a:pt x="448" y="976"/>
                  </a:cubicBezTo>
                  <a:cubicBezTo>
                    <a:pt x="527" y="1047"/>
                    <a:pt x="549" y="1210"/>
                    <a:pt x="576" y="1272"/>
                  </a:cubicBezTo>
                </a:path>
              </a:pathLst>
            </a:custGeom>
            <a:noFill/>
            <a:ln w="38100">
              <a:solidFill>
                <a:srgbClr val="EAEA56"/>
              </a:solidFill>
              <a:round/>
              <a:headEnd/>
              <a:tailEnd type="triangle" w="med" len="med"/>
            </a:ln>
          </p:spPr>
          <p:txBody>
            <a:bodyPr lIns="92075" tIns="46038" rIns="92075" bIns="46038" anchor="b"/>
            <a:lstStyle/>
            <a:p>
              <a:endParaRPr lang="en-US"/>
            </a:p>
          </p:txBody>
        </p:sp>
        <p:sp>
          <p:nvSpPr>
            <p:cNvPr id="36896" name="Text Box 37"/>
            <p:cNvSpPr txBox="1">
              <a:spLocks noChangeArrowheads="1"/>
            </p:cNvSpPr>
            <p:nvPr/>
          </p:nvSpPr>
          <p:spPr bwMode="auto">
            <a:xfrm>
              <a:off x="240" y="1008"/>
              <a:ext cx="158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 anchor="b">
              <a:spAutoFit/>
            </a:bodyPr>
            <a:lstStyle/>
            <a:p>
              <a:r>
                <a:rPr lang="en-US" sz="2200"/>
                <a:t>Prior probability of X</a:t>
              </a:r>
            </a:p>
          </p:txBody>
        </p:sp>
      </p:grp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5884863" y="2667000"/>
            <a:ext cx="3487737" cy="1612900"/>
            <a:chOff x="3707" y="1680"/>
            <a:chExt cx="2197" cy="1016"/>
          </a:xfrm>
        </p:grpSpPr>
        <p:sp>
          <p:nvSpPr>
            <p:cNvPr id="36893" name="Freeform 38"/>
            <p:cNvSpPr>
              <a:spLocks/>
            </p:cNvSpPr>
            <p:nvPr/>
          </p:nvSpPr>
          <p:spPr bwMode="auto">
            <a:xfrm>
              <a:off x="3707" y="2216"/>
              <a:ext cx="637" cy="480"/>
            </a:xfrm>
            <a:custGeom>
              <a:avLst/>
              <a:gdLst>
                <a:gd name="T0" fmla="*/ 637 w 637"/>
                <a:gd name="T1" fmla="*/ 0 h 480"/>
                <a:gd name="T2" fmla="*/ 541 w 637"/>
                <a:gd name="T3" fmla="*/ 208 h 480"/>
                <a:gd name="T4" fmla="*/ 85 w 637"/>
                <a:gd name="T5" fmla="*/ 232 h 480"/>
                <a:gd name="T6" fmla="*/ 29 w 637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7"/>
                <a:gd name="T13" fmla="*/ 0 h 480"/>
                <a:gd name="T14" fmla="*/ 637 w 637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7" h="480">
                  <a:moveTo>
                    <a:pt x="637" y="0"/>
                  </a:moveTo>
                  <a:cubicBezTo>
                    <a:pt x="620" y="35"/>
                    <a:pt x="633" y="169"/>
                    <a:pt x="541" y="208"/>
                  </a:cubicBezTo>
                  <a:cubicBezTo>
                    <a:pt x="449" y="247"/>
                    <a:pt x="170" y="187"/>
                    <a:pt x="85" y="232"/>
                  </a:cubicBezTo>
                  <a:cubicBezTo>
                    <a:pt x="0" y="277"/>
                    <a:pt x="41" y="428"/>
                    <a:pt x="29" y="480"/>
                  </a:cubicBezTo>
                </a:path>
              </a:pathLst>
            </a:cu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92075" tIns="46038" rIns="92075" bIns="46038" anchor="b"/>
            <a:lstStyle/>
            <a:p>
              <a:endParaRPr lang="en-US"/>
            </a:p>
          </p:txBody>
        </p:sp>
        <p:sp>
          <p:nvSpPr>
            <p:cNvPr id="36894" name="Text Box 39"/>
            <p:cNvSpPr txBox="1">
              <a:spLocks noChangeArrowheads="1"/>
            </p:cNvSpPr>
            <p:nvPr/>
          </p:nvSpPr>
          <p:spPr bwMode="auto">
            <a:xfrm>
              <a:off x="3840" y="1680"/>
              <a:ext cx="206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 anchor="b">
              <a:spAutoFit/>
            </a:bodyPr>
            <a:lstStyle/>
            <a:p>
              <a:r>
                <a:rPr lang="en-US" sz="2200">
                  <a:solidFill>
                    <a:schemeClr val="tx1"/>
                  </a:solidFill>
                </a:rPr>
                <a:t>posterior (to evidence) probability of 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B14CB-46EF-49AB-A7C8-C8947B53B64C}" type="slidenum">
              <a:rPr lang="en-US"/>
              <a:pPr/>
              <a:t>4</a:t>
            </a:fld>
            <a:endParaRPr lang="en-US"/>
          </a:p>
        </p:txBody>
      </p:sp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Forensic mathematics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mathematics of DNA identification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paternity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kinship – immigration, mass disaster, inheritance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crime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simple stain (probability of random match between crime scene DNA &amp; suspect DNA)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mixture (combination of DNA from several people)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race from DNA</a:t>
            </a:r>
          </a:p>
          <a:p>
            <a:pPr>
              <a:lnSpc>
                <a:spcPct val="80000"/>
              </a:lnSpc>
            </a:pPr>
            <a:r>
              <a:rPr lang="en-US" sz="2800"/>
              <a:t>Population genetics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modeling evolution / human history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population differences &amp; similarities</a:t>
            </a:r>
          </a:p>
          <a:p>
            <a:pPr>
              <a:lnSpc>
                <a:spcPct val="8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E636E5B-6703-4F0B-8522-061E8D9089D5}" type="datetime1">
              <a:rPr lang="en-US" smtClean="0"/>
              <a:pPr/>
              <a:t>5/10/2012</a:t>
            </a:fld>
            <a:endParaRPr lang="en-US" smtClean="0"/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C:\foo\briefer forensic mathematics</a:t>
            </a: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2700D4-6490-4CA4-96E1-72E4637CAC33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Your probability changes with evidence</a:t>
            </a:r>
          </a:p>
        </p:txBody>
      </p:sp>
      <p:sp>
        <p:nvSpPr>
          <p:cNvPr id="37894" name="Line 3"/>
          <p:cNvSpPr>
            <a:spLocks noChangeShapeType="1"/>
          </p:cNvSpPr>
          <p:nvPr/>
        </p:nvSpPr>
        <p:spPr bwMode="auto">
          <a:xfrm>
            <a:off x="228600" y="4433888"/>
            <a:ext cx="8305800" cy="0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/>
            <a:tailEnd/>
          </a:ln>
        </p:spPr>
        <p:txBody>
          <a:bodyPr lIns="92075" tIns="46038" rIns="92075" bIns="46038" anchor="b"/>
          <a:lstStyle/>
          <a:p>
            <a:endParaRPr lang="en-US"/>
          </a:p>
        </p:txBody>
      </p:sp>
      <p:sp>
        <p:nvSpPr>
          <p:cNvPr id="37895" name="Line 4"/>
          <p:cNvSpPr>
            <a:spLocks noChangeShapeType="1"/>
          </p:cNvSpPr>
          <p:nvPr/>
        </p:nvSpPr>
        <p:spPr bwMode="auto">
          <a:xfrm>
            <a:off x="4572000" y="420528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 anchor="b"/>
          <a:lstStyle/>
          <a:p>
            <a:endParaRPr lang="en-US"/>
          </a:p>
        </p:txBody>
      </p:sp>
      <p:sp>
        <p:nvSpPr>
          <p:cNvPr id="37896" name="Text Box 5"/>
          <p:cNvSpPr txBox="1">
            <a:spLocks noChangeArrowheads="1"/>
          </p:cNvSpPr>
          <p:nvPr/>
        </p:nvSpPr>
        <p:spPr bwMode="auto">
          <a:xfrm>
            <a:off x="6084888" y="4768850"/>
            <a:ext cx="649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pPr algn="ctr"/>
            <a:r>
              <a:rPr lang="en-US" sz="2000"/>
              <a:t>90%</a:t>
            </a:r>
          </a:p>
        </p:txBody>
      </p:sp>
      <p:sp>
        <p:nvSpPr>
          <p:cNvPr id="37897" name="Line 6"/>
          <p:cNvSpPr>
            <a:spLocks noChangeShapeType="1"/>
          </p:cNvSpPr>
          <p:nvPr/>
        </p:nvSpPr>
        <p:spPr bwMode="auto">
          <a:xfrm>
            <a:off x="5505450" y="420528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 anchor="b"/>
          <a:lstStyle/>
          <a:p>
            <a:endParaRPr lang="en-US"/>
          </a:p>
        </p:txBody>
      </p:sp>
      <p:sp>
        <p:nvSpPr>
          <p:cNvPr id="37898" name="Text Box 7"/>
          <p:cNvSpPr txBox="1">
            <a:spLocks noChangeArrowheads="1"/>
          </p:cNvSpPr>
          <p:nvPr/>
        </p:nvSpPr>
        <p:spPr bwMode="auto">
          <a:xfrm>
            <a:off x="7018338" y="4768850"/>
            <a:ext cx="649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pPr algn="ctr"/>
            <a:r>
              <a:rPr lang="en-US" sz="2000"/>
              <a:t>99%</a:t>
            </a:r>
          </a:p>
        </p:txBody>
      </p:sp>
      <p:sp>
        <p:nvSpPr>
          <p:cNvPr id="37899" name="Line 8"/>
          <p:cNvSpPr>
            <a:spLocks noChangeShapeType="1"/>
          </p:cNvSpPr>
          <p:nvPr/>
        </p:nvSpPr>
        <p:spPr bwMode="auto">
          <a:xfrm>
            <a:off x="6380163" y="420528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 anchor="b"/>
          <a:lstStyle/>
          <a:p>
            <a:endParaRPr lang="en-US"/>
          </a:p>
        </p:txBody>
      </p:sp>
      <p:sp>
        <p:nvSpPr>
          <p:cNvPr id="37900" name="Text Box 9"/>
          <p:cNvSpPr txBox="1">
            <a:spLocks noChangeArrowheads="1"/>
          </p:cNvSpPr>
          <p:nvPr/>
        </p:nvSpPr>
        <p:spPr bwMode="auto">
          <a:xfrm>
            <a:off x="7797800" y="4768850"/>
            <a:ext cx="839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pPr algn="ctr"/>
            <a:r>
              <a:rPr lang="en-US" sz="2000"/>
              <a:t>99.9%</a:t>
            </a:r>
          </a:p>
        </p:txBody>
      </p:sp>
      <p:sp>
        <p:nvSpPr>
          <p:cNvPr id="37901" name="Line 10"/>
          <p:cNvSpPr>
            <a:spLocks noChangeShapeType="1"/>
          </p:cNvSpPr>
          <p:nvPr/>
        </p:nvSpPr>
        <p:spPr bwMode="auto">
          <a:xfrm>
            <a:off x="7331075" y="420528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 anchor="b"/>
          <a:lstStyle/>
          <a:p>
            <a:endParaRPr lang="en-US"/>
          </a:p>
        </p:txBody>
      </p:sp>
      <p:sp>
        <p:nvSpPr>
          <p:cNvPr id="37902" name="Line 11"/>
          <p:cNvSpPr>
            <a:spLocks noChangeShapeType="1"/>
          </p:cNvSpPr>
          <p:nvPr/>
        </p:nvSpPr>
        <p:spPr bwMode="auto">
          <a:xfrm>
            <a:off x="8208963" y="420528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 anchor="b"/>
          <a:lstStyle/>
          <a:p>
            <a:endParaRPr lang="en-US"/>
          </a:p>
        </p:txBody>
      </p:sp>
      <p:sp>
        <p:nvSpPr>
          <p:cNvPr id="37903" name="Line 12"/>
          <p:cNvSpPr>
            <a:spLocks noChangeShapeType="1"/>
          </p:cNvSpPr>
          <p:nvPr/>
        </p:nvSpPr>
        <p:spPr bwMode="auto">
          <a:xfrm>
            <a:off x="3636963" y="41910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 anchor="b"/>
          <a:lstStyle/>
          <a:p>
            <a:endParaRPr lang="en-US"/>
          </a:p>
        </p:txBody>
      </p:sp>
      <p:sp>
        <p:nvSpPr>
          <p:cNvPr id="37904" name="Text Box 13"/>
          <p:cNvSpPr txBox="1">
            <a:spLocks noChangeArrowheads="1"/>
          </p:cNvSpPr>
          <p:nvPr/>
        </p:nvSpPr>
        <p:spPr bwMode="auto">
          <a:xfrm>
            <a:off x="5149850" y="4754563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pPr algn="ctr"/>
            <a:r>
              <a:rPr lang="en-US" sz="2000"/>
              <a:t>50%</a:t>
            </a:r>
          </a:p>
        </p:txBody>
      </p:sp>
      <p:sp>
        <p:nvSpPr>
          <p:cNvPr id="37905" name="Line 14"/>
          <p:cNvSpPr>
            <a:spLocks noChangeShapeType="1"/>
          </p:cNvSpPr>
          <p:nvPr/>
        </p:nvSpPr>
        <p:spPr bwMode="auto">
          <a:xfrm>
            <a:off x="2743200" y="420528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 anchor="b"/>
          <a:lstStyle/>
          <a:p>
            <a:endParaRPr lang="en-US"/>
          </a:p>
        </p:txBody>
      </p:sp>
      <p:sp>
        <p:nvSpPr>
          <p:cNvPr id="37906" name="Text Box 15"/>
          <p:cNvSpPr txBox="1">
            <a:spLocks noChangeArrowheads="1"/>
          </p:cNvSpPr>
          <p:nvPr/>
        </p:nvSpPr>
        <p:spPr bwMode="auto">
          <a:xfrm>
            <a:off x="4256088" y="4768850"/>
            <a:ext cx="649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pPr algn="ctr"/>
            <a:r>
              <a:rPr lang="en-US" sz="2000"/>
              <a:t>10%</a:t>
            </a:r>
          </a:p>
        </p:txBody>
      </p:sp>
      <p:sp>
        <p:nvSpPr>
          <p:cNvPr id="37907" name="Line 16"/>
          <p:cNvSpPr>
            <a:spLocks noChangeShapeType="1"/>
          </p:cNvSpPr>
          <p:nvPr/>
        </p:nvSpPr>
        <p:spPr bwMode="auto">
          <a:xfrm>
            <a:off x="1849438" y="4219575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 anchor="b"/>
          <a:lstStyle/>
          <a:p>
            <a:endParaRPr lang="en-US"/>
          </a:p>
        </p:txBody>
      </p:sp>
      <p:sp>
        <p:nvSpPr>
          <p:cNvPr id="37908" name="Text Box 17"/>
          <p:cNvSpPr txBox="1">
            <a:spLocks noChangeArrowheads="1"/>
          </p:cNvSpPr>
          <p:nvPr/>
        </p:nvSpPr>
        <p:spPr bwMode="auto">
          <a:xfrm>
            <a:off x="3425825" y="4783138"/>
            <a:ext cx="522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pPr algn="ctr"/>
            <a:r>
              <a:rPr lang="en-US" sz="2000"/>
              <a:t>1%</a:t>
            </a:r>
          </a:p>
        </p:txBody>
      </p:sp>
      <p:sp>
        <p:nvSpPr>
          <p:cNvPr id="37909" name="Line 18"/>
          <p:cNvSpPr>
            <a:spLocks noChangeShapeType="1"/>
          </p:cNvSpPr>
          <p:nvPr/>
        </p:nvSpPr>
        <p:spPr bwMode="auto">
          <a:xfrm>
            <a:off x="893763" y="4233863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 anchor="b"/>
          <a:lstStyle/>
          <a:p>
            <a:endParaRPr lang="en-US"/>
          </a:p>
        </p:txBody>
      </p:sp>
      <p:sp>
        <p:nvSpPr>
          <p:cNvPr id="37910" name="Text Box 19"/>
          <p:cNvSpPr txBox="1">
            <a:spLocks noChangeArrowheads="1"/>
          </p:cNvSpPr>
          <p:nvPr/>
        </p:nvSpPr>
        <p:spPr bwMode="auto">
          <a:xfrm>
            <a:off x="2286000" y="4797425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pPr algn="ctr"/>
            <a:r>
              <a:rPr lang="en-US" sz="2000"/>
              <a:t>1/1000</a:t>
            </a:r>
          </a:p>
        </p:txBody>
      </p:sp>
      <p:sp>
        <p:nvSpPr>
          <p:cNvPr id="458772" name="Line 20"/>
          <p:cNvSpPr>
            <a:spLocks noChangeShapeType="1"/>
          </p:cNvSpPr>
          <p:nvPr/>
        </p:nvSpPr>
        <p:spPr bwMode="auto">
          <a:xfrm>
            <a:off x="2133600" y="3657600"/>
            <a:ext cx="26670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</p:spPr>
        <p:txBody>
          <a:bodyPr lIns="92075" tIns="46038" rIns="92075" bIns="46038" anchor="b"/>
          <a:lstStyle/>
          <a:p>
            <a:endParaRPr lang="en-US"/>
          </a:p>
        </p:txBody>
      </p:sp>
      <p:sp>
        <p:nvSpPr>
          <p:cNvPr id="37912" name="Text Box 21"/>
          <p:cNvSpPr txBox="1">
            <a:spLocks noChangeArrowheads="1"/>
          </p:cNvSpPr>
          <p:nvPr/>
        </p:nvSpPr>
        <p:spPr bwMode="auto">
          <a:xfrm>
            <a:off x="1333500" y="4784725"/>
            <a:ext cx="101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pPr algn="ctr"/>
            <a:r>
              <a:rPr lang="en-US" sz="2000"/>
              <a:t>1/10000</a:t>
            </a:r>
          </a:p>
        </p:txBody>
      </p:sp>
      <p:sp>
        <p:nvSpPr>
          <p:cNvPr id="37913" name="Text Box 22"/>
          <p:cNvSpPr txBox="1">
            <a:spLocks noChangeArrowheads="1"/>
          </p:cNvSpPr>
          <p:nvPr/>
        </p:nvSpPr>
        <p:spPr bwMode="auto">
          <a:xfrm>
            <a:off x="330200" y="4784725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pPr algn="ctr"/>
            <a:r>
              <a:rPr lang="en-US" sz="2000"/>
              <a:t>1/100000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36525" y="1676400"/>
            <a:ext cx="2225675" cy="2133600"/>
            <a:chOff x="86" y="1056"/>
            <a:chExt cx="1402" cy="1344"/>
          </a:xfrm>
        </p:grpSpPr>
        <p:sp>
          <p:nvSpPr>
            <p:cNvPr id="37928" name="Freeform 24"/>
            <p:cNvSpPr>
              <a:spLocks/>
            </p:cNvSpPr>
            <p:nvPr/>
          </p:nvSpPr>
          <p:spPr bwMode="auto">
            <a:xfrm>
              <a:off x="695" y="1423"/>
              <a:ext cx="649" cy="977"/>
            </a:xfrm>
            <a:custGeom>
              <a:avLst/>
              <a:gdLst>
                <a:gd name="T0" fmla="*/ 57 w 649"/>
                <a:gd name="T1" fmla="*/ 0 h 977"/>
                <a:gd name="T2" fmla="*/ 81 w 649"/>
                <a:gd name="T3" fmla="*/ 424 h 977"/>
                <a:gd name="T4" fmla="*/ 545 w 649"/>
                <a:gd name="T5" fmla="*/ 400 h 977"/>
                <a:gd name="T6" fmla="*/ 513 w 649"/>
                <a:gd name="T7" fmla="*/ 896 h 977"/>
                <a:gd name="T8" fmla="*/ 649 w 649"/>
                <a:gd name="T9" fmla="*/ 888 h 9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9"/>
                <a:gd name="T16" fmla="*/ 0 h 977"/>
                <a:gd name="T17" fmla="*/ 649 w 649"/>
                <a:gd name="T18" fmla="*/ 977 h 9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9" h="977">
                  <a:moveTo>
                    <a:pt x="57" y="0"/>
                  </a:moveTo>
                  <a:cubicBezTo>
                    <a:pt x="61" y="71"/>
                    <a:pt x="0" y="357"/>
                    <a:pt x="81" y="424"/>
                  </a:cubicBezTo>
                  <a:cubicBezTo>
                    <a:pt x="162" y="491"/>
                    <a:pt x="473" y="322"/>
                    <a:pt x="545" y="400"/>
                  </a:cubicBezTo>
                  <a:cubicBezTo>
                    <a:pt x="617" y="478"/>
                    <a:pt x="496" y="815"/>
                    <a:pt x="513" y="896"/>
                  </a:cubicBezTo>
                  <a:cubicBezTo>
                    <a:pt x="530" y="977"/>
                    <a:pt x="621" y="890"/>
                    <a:pt x="649" y="888"/>
                  </a:cubicBezTo>
                </a:path>
              </a:pathLst>
            </a:custGeom>
            <a:noFill/>
            <a:ln w="38100">
              <a:solidFill>
                <a:srgbClr val="EAEA56"/>
              </a:solidFill>
              <a:round/>
              <a:headEnd/>
              <a:tailEnd type="triangle" w="med" len="med"/>
            </a:ln>
          </p:spPr>
          <p:txBody>
            <a:bodyPr lIns="92075" tIns="46038" rIns="92075" bIns="46038" anchor="b"/>
            <a:lstStyle/>
            <a:p>
              <a:endParaRPr lang="en-US"/>
            </a:p>
          </p:txBody>
        </p:sp>
        <p:sp>
          <p:nvSpPr>
            <p:cNvPr id="37929" name="Text Box 25"/>
            <p:cNvSpPr txBox="1">
              <a:spLocks noChangeArrowheads="1"/>
            </p:cNvSpPr>
            <p:nvPr/>
          </p:nvSpPr>
          <p:spPr bwMode="auto">
            <a:xfrm>
              <a:off x="86" y="1056"/>
              <a:ext cx="140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 anchor="b">
              <a:spAutoFit/>
            </a:bodyPr>
            <a:lstStyle/>
            <a:p>
              <a:r>
                <a:rPr lang="en-US" sz="2200"/>
                <a:t>my prior probability</a:t>
              </a:r>
            </a:p>
          </p:txBody>
        </p:sp>
      </p:grpSp>
      <p:sp>
        <p:nvSpPr>
          <p:cNvPr id="458778" name="Line 26"/>
          <p:cNvSpPr>
            <a:spLocks noChangeShapeType="1"/>
          </p:cNvSpPr>
          <p:nvPr/>
        </p:nvSpPr>
        <p:spPr bwMode="auto">
          <a:xfrm>
            <a:off x="4038600" y="2514600"/>
            <a:ext cx="26670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</p:spPr>
        <p:txBody>
          <a:bodyPr lIns="92075" tIns="46038" rIns="92075" bIns="46038" anchor="b"/>
          <a:lstStyle/>
          <a:p>
            <a:endParaRPr lang="en-US"/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133600" y="1295400"/>
            <a:ext cx="2133600" cy="1371600"/>
            <a:chOff x="1344" y="816"/>
            <a:chExt cx="1344" cy="864"/>
          </a:xfrm>
        </p:grpSpPr>
        <p:sp>
          <p:nvSpPr>
            <p:cNvPr id="37926" name="Freeform 28"/>
            <p:cNvSpPr>
              <a:spLocks/>
            </p:cNvSpPr>
            <p:nvPr/>
          </p:nvSpPr>
          <p:spPr bwMode="auto">
            <a:xfrm>
              <a:off x="1953" y="1025"/>
              <a:ext cx="568" cy="655"/>
            </a:xfrm>
            <a:custGeom>
              <a:avLst/>
              <a:gdLst>
                <a:gd name="T0" fmla="*/ 0 w 568"/>
                <a:gd name="T1" fmla="*/ 102 h 655"/>
                <a:gd name="T2" fmla="*/ 464 w 568"/>
                <a:gd name="T3" fmla="*/ 78 h 655"/>
                <a:gd name="T4" fmla="*/ 432 w 568"/>
                <a:gd name="T5" fmla="*/ 574 h 655"/>
                <a:gd name="T6" fmla="*/ 568 w 568"/>
                <a:gd name="T7" fmla="*/ 566 h 6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8"/>
                <a:gd name="T13" fmla="*/ 0 h 655"/>
                <a:gd name="T14" fmla="*/ 568 w 568"/>
                <a:gd name="T15" fmla="*/ 655 h 6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8" h="655">
                  <a:moveTo>
                    <a:pt x="0" y="102"/>
                  </a:moveTo>
                  <a:cubicBezTo>
                    <a:pt x="77" y="98"/>
                    <a:pt x="392" y="0"/>
                    <a:pt x="464" y="78"/>
                  </a:cubicBezTo>
                  <a:cubicBezTo>
                    <a:pt x="536" y="156"/>
                    <a:pt x="415" y="493"/>
                    <a:pt x="432" y="574"/>
                  </a:cubicBezTo>
                  <a:cubicBezTo>
                    <a:pt x="449" y="655"/>
                    <a:pt x="540" y="568"/>
                    <a:pt x="568" y="566"/>
                  </a:cubicBezTo>
                </a:path>
              </a:pathLst>
            </a:custGeom>
            <a:noFill/>
            <a:ln w="38100">
              <a:solidFill>
                <a:srgbClr val="EAEA56"/>
              </a:solidFill>
              <a:round/>
              <a:headEnd/>
              <a:tailEnd type="triangle" w="med" len="med"/>
            </a:ln>
          </p:spPr>
          <p:txBody>
            <a:bodyPr lIns="92075" tIns="46038" rIns="92075" bIns="46038" anchor="b"/>
            <a:lstStyle/>
            <a:p>
              <a:endParaRPr lang="en-US"/>
            </a:p>
          </p:txBody>
        </p:sp>
        <p:sp>
          <p:nvSpPr>
            <p:cNvPr id="37927" name="Text Box 29"/>
            <p:cNvSpPr txBox="1">
              <a:spLocks noChangeArrowheads="1"/>
            </p:cNvSpPr>
            <p:nvPr/>
          </p:nvSpPr>
          <p:spPr bwMode="auto">
            <a:xfrm>
              <a:off x="1344" y="816"/>
              <a:ext cx="134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 anchor="b">
              <a:spAutoFit/>
            </a:bodyPr>
            <a:lstStyle/>
            <a:p>
              <a:r>
                <a:rPr lang="en-US" sz="2200"/>
                <a:t>your prior probability</a:t>
              </a: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3352800" y="2667000"/>
            <a:ext cx="1752600" cy="889000"/>
            <a:chOff x="2112" y="1680"/>
            <a:chExt cx="1104" cy="560"/>
          </a:xfrm>
        </p:grpSpPr>
        <p:sp>
          <p:nvSpPr>
            <p:cNvPr id="37923" name="Text Box 31"/>
            <p:cNvSpPr txBox="1">
              <a:spLocks noChangeArrowheads="1"/>
            </p:cNvSpPr>
            <p:nvPr/>
          </p:nvSpPr>
          <p:spPr bwMode="auto">
            <a:xfrm>
              <a:off x="2112" y="1776"/>
              <a:ext cx="110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 anchor="b">
              <a:spAutoFit/>
            </a:bodyPr>
            <a:lstStyle/>
            <a:p>
              <a:r>
                <a:rPr lang="en-US" sz="2200">
                  <a:solidFill>
                    <a:schemeClr val="tx2"/>
                  </a:solidFill>
                </a:rPr>
                <a:t>same LR</a:t>
              </a:r>
            </a:p>
          </p:txBody>
        </p:sp>
        <p:sp>
          <p:nvSpPr>
            <p:cNvPr id="37924" name="Freeform 32"/>
            <p:cNvSpPr>
              <a:spLocks/>
            </p:cNvSpPr>
            <p:nvPr/>
          </p:nvSpPr>
          <p:spPr bwMode="auto">
            <a:xfrm>
              <a:off x="2344" y="2088"/>
              <a:ext cx="232" cy="152"/>
            </a:xfrm>
            <a:custGeom>
              <a:avLst/>
              <a:gdLst>
                <a:gd name="T0" fmla="*/ 232 w 232"/>
                <a:gd name="T1" fmla="*/ 0 h 152"/>
                <a:gd name="T2" fmla="*/ 0 w 232"/>
                <a:gd name="T3" fmla="*/ 152 h 152"/>
                <a:gd name="T4" fmla="*/ 0 60000 65536"/>
                <a:gd name="T5" fmla="*/ 0 60000 65536"/>
                <a:gd name="T6" fmla="*/ 0 w 232"/>
                <a:gd name="T7" fmla="*/ 0 h 152"/>
                <a:gd name="T8" fmla="*/ 232 w 232"/>
                <a:gd name="T9" fmla="*/ 152 h 1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2" h="152">
                  <a:moveTo>
                    <a:pt x="232" y="0"/>
                  </a:moveTo>
                  <a:cubicBezTo>
                    <a:pt x="195" y="25"/>
                    <a:pt x="48" y="120"/>
                    <a:pt x="0" y="152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lIns="92075" tIns="46038" rIns="92075" bIns="46038" anchor="b"/>
            <a:lstStyle/>
            <a:p>
              <a:endParaRPr lang="en-US"/>
            </a:p>
          </p:txBody>
        </p:sp>
        <p:sp>
          <p:nvSpPr>
            <p:cNvPr id="37925" name="Freeform 33"/>
            <p:cNvSpPr>
              <a:spLocks/>
            </p:cNvSpPr>
            <p:nvPr/>
          </p:nvSpPr>
          <p:spPr bwMode="auto">
            <a:xfrm>
              <a:off x="2776" y="1680"/>
              <a:ext cx="184" cy="176"/>
            </a:xfrm>
            <a:custGeom>
              <a:avLst/>
              <a:gdLst>
                <a:gd name="T0" fmla="*/ 0 w 184"/>
                <a:gd name="T1" fmla="*/ 176 h 176"/>
                <a:gd name="T2" fmla="*/ 184 w 184"/>
                <a:gd name="T3" fmla="*/ 0 h 176"/>
                <a:gd name="T4" fmla="*/ 0 60000 65536"/>
                <a:gd name="T5" fmla="*/ 0 60000 65536"/>
                <a:gd name="T6" fmla="*/ 0 w 184"/>
                <a:gd name="T7" fmla="*/ 0 h 176"/>
                <a:gd name="T8" fmla="*/ 184 w 184"/>
                <a:gd name="T9" fmla="*/ 176 h 1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" h="176">
                  <a:moveTo>
                    <a:pt x="0" y="176"/>
                  </a:moveTo>
                  <a:cubicBezTo>
                    <a:pt x="31" y="147"/>
                    <a:pt x="153" y="29"/>
                    <a:pt x="184" y="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lIns="92075" tIns="46038" rIns="92075" bIns="46038" anchor="b"/>
            <a:lstStyle/>
            <a:p>
              <a:endParaRPr lang="en-US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4800600" y="2198688"/>
            <a:ext cx="4114800" cy="1627187"/>
            <a:chOff x="3024" y="1385"/>
            <a:chExt cx="2592" cy="1025"/>
          </a:xfrm>
        </p:grpSpPr>
        <p:sp>
          <p:nvSpPr>
            <p:cNvPr id="37920" name="Freeform 35"/>
            <p:cNvSpPr>
              <a:spLocks/>
            </p:cNvSpPr>
            <p:nvPr/>
          </p:nvSpPr>
          <p:spPr bwMode="auto">
            <a:xfrm>
              <a:off x="3024" y="2064"/>
              <a:ext cx="2015" cy="346"/>
            </a:xfrm>
            <a:custGeom>
              <a:avLst/>
              <a:gdLst>
                <a:gd name="T0" fmla="*/ 1864 w 2015"/>
                <a:gd name="T1" fmla="*/ 0 h 346"/>
                <a:gd name="T2" fmla="*/ 1704 w 2015"/>
                <a:gd name="T3" fmla="*/ 304 h 346"/>
                <a:gd name="T4" fmla="*/ 0 w 2015"/>
                <a:gd name="T5" fmla="*/ 249 h 346"/>
                <a:gd name="T6" fmla="*/ 0 60000 65536"/>
                <a:gd name="T7" fmla="*/ 0 60000 65536"/>
                <a:gd name="T8" fmla="*/ 0 60000 65536"/>
                <a:gd name="T9" fmla="*/ 0 w 2015"/>
                <a:gd name="T10" fmla="*/ 0 h 346"/>
                <a:gd name="T11" fmla="*/ 2015 w 2015"/>
                <a:gd name="T12" fmla="*/ 346 h 3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5" h="346">
                  <a:moveTo>
                    <a:pt x="1864" y="0"/>
                  </a:moveTo>
                  <a:cubicBezTo>
                    <a:pt x="1837" y="51"/>
                    <a:pt x="2015" y="262"/>
                    <a:pt x="1704" y="304"/>
                  </a:cubicBezTo>
                  <a:cubicBezTo>
                    <a:pt x="1393" y="346"/>
                    <a:pt x="355" y="260"/>
                    <a:pt x="0" y="249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2075" tIns="46038" rIns="92075" bIns="46038" anchor="b"/>
            <a:lstStyle/>
            <a:p>
              <a:endParaRPr lang="en-US"/>
            </a:p>
          </p:txBody>
        </p:sp>
        <p:sp>
          <p:nvSpPr>
            <p:cNvPr id="37921" name="Freeform 36"/>
            <p:cNvSpPr>
              <a:spLocks/>
            </p:cNvSpPr>
            <p:nvPr/>
          </p:nvSpPr>
          <p:spPr bwMode="auto">
            <a:xfrm>
              <a:off x="4224" y="1385"/>
              <a:ext cx="528" cy="311"/>
            </a:xfrm>
            <a:custGeom>
              <a:avLst/>
              <a:gdLst>
                <a:gd name="T0" fmla="*/ 528 w 528"/>
                <a:gd name="T1" fmla="*/ 311 h 311"/>
                <a:gd name="T2" fmla="*/ 416 w 528"/>
                <a:gd name="T3" fmla="*/ 23 h 311"/>
                <a:gd name="T4" fmla="*/ 0 w 528"/>
                <a:gd name="T5" fmla="*/ 175 h 311"/>
                <a:gd name="T6" fmla="*/ 0 60000 65536"/>
                <a:gd name="T7" fmla="*/ 0 60000 65536"/>
                <a:gd name="T8" fmla="*/ 0 60000 65536"/>
                <a:gd name="T9" fmla="*/ 0 w 528"/>
                <a:gd name="T10" fmla="*/ 0 h 311"/>
                <a:gd name="T11" fmla="*/ 528 w 528"/>
                <a:gd name="T12" fmla="*/ 311 h 3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311">
                  <a:moveTo>
                    <a:pt x="528" y="311"/>
                  </a:moveTo>
                  <a:cubicBezTo>
                    <a:pt x="509" y="263"/>
                    <a:pt x="504" y="46"/>
                    <a:pt x="416" y="23"/>
                  </a:cubicBezTo>
                  <a:cubicBezTo>
                    <a:pt x="328" y="0"/>
                    <a:pt x="87" y="143"/>
                    <a:pt x="0" y="17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2075" tIns="46038" rIns="92075" bIns="46038" anchor="b"/>
            <a:lstStyle/>
            <a:p>
              <a:endParaRPr lang="en-US"/>
            </a:p>
          </p:txBody>
        </p:sp>
        <p:sp>
          <p:nvSpPr>
            <p:cNvPr id="37922" name="Text Box 37"/>
            <p:cNvSpPr txBox="1">
              <a:spLocks noChangeArrowheads="1"/>
            </p:cNvSpPr>
            <p:nvPr/>
          </p:nvSpPr>
          <p:spPr bwMode="auto">
            <a:xfrm>
              <a:off x="3792" y="1680"/>
              <a:ext cx="182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 anchor="b">
              <a:spAutoFit/>
            </a:bodyPr>
            <a:lstStyle/>
            <a:p>
              <a:r>
                <a:rPr lang="en-US" sz="2200">
                  <a:solidFill>
                    <a:schemeClr val="tx1"/>
                  </a:solidFill>
                </a:rPr>
                <a:t>our different posterior probabilities</a:t>
              </a:r>
            </a:p>
          </p:txBody>
        </p:sp>
      </p:grpSp>
      <p:sp>
        <p:nvSpPr>
          <p:cNvPr id="37919" name="Text Box 38"/>
          <p:cNvSpPr txBox="1">
            <a:spLocks noChangeArrowheads="1"/>
          </p:cNvSpPr>
          <p:nvPr/>
        </p:nvSpPr>
        <p:spPr bwMode="auto">
          <a:xfrm>
            <a:off x="2514600" y="5364163"/>
            <a:ext cx="4038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Probability of  </a:t>
            </a:r>
            <a:r>
              <a:rPr lang="en-US" sz="3200" i="1"/>
              <a:t>X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8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8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8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8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8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72" grpId="0" animBg="1"/>
      <p:bldP spid="45877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290D916-CA64-4305-BE2B-03437CF38C7D}" type="datetime1">
              <a:rPr lang="en-US" smtClean="0"/>
              <a:pPr/>
              <a:t>5/10/2012</a:t>
            </a:fld>
            <a:endParaRPr lang="en-US" smtClean="0"/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C:\foo\briefer forensic mathematics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4131E0-2973-4154-AB0C-2E9439CA5A34}" type="slidenum">
              <a:rPr lang="en-US" smtClean="0"/>
              <a:pPr/>
              <a:t>41</a:t>
            </a:fld>
            <a:endParaRPr lang="en-US" smtClean="0"/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6831013" y="1676400"/>
            <a:ext cx="990600" cy="4876800"/>
            <a:chOff x="4303" y="1056"/>
            <a:chExt cx="624" cy="3072"/>
          </a:xfrm>
        </p:grpSpPr>
        <p:sp>
          <p:nvSpPr>
            <p:cNvPr id="40989" name="Freeform 49"/>
            <p:cNvSpPr>
              <a:spLocks/>
            </p:cNvSpPr>
            <p:nvPr/>
          </p:nvSpPr>
          <p:spPr bwMode="auto">
            <a:xfrm>
              <a:off x="4303" y="1152"/>
              <a:ext cx="624" cy="2976"/>
            </a:xfrm>
            <a:custGeom>
              <a:avLst/>
              <a:gdLst>
                <a:gd name="T0" fmla="*/ 0 w 720"/>
                <a:gd name="T1" fmla="*/ 2736 h 2976"/>
                <a:gd name="T2" fmla="*/ 0 w 720"/>
                <a:gd name="T3" fmla="*/ 576 h 2976"/>
                <a:gd name="T4" fmla="*/ 229 w 720"/>
                <a:gd name="T5" fmla="*/ 0 h 2976"/>
                <a:gd name="T6" fmla="*/ 229 w 720"/>
                <a:gd name="T7" fmla="*/ 2976 h 2976"/>
                <a:gd name="T8" fmla="*/ 0 w 720"/>
                <a:gd name="T9" fmla="*/ 2736 h 29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976"/>
                <a:gd name="T17" fmla="*/ 720 w 720"/>
                <a:gd name="T18" fmla="*/ 2976 h 29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976">
                  <a:moveTo>
                    <a:pt x="0" y="2736"/>
                  </a:moveTo>
                  <a:lnTo>
                    <a:pt x="0" y="576"/>
                  </a:lnTo>
                  <a:lnTo>
                    <a:pt x="720" y="0"/>
                  </a:lnTo>
                  <a:lnTo>
                    <a:pt x="720" y="2976"/>
                  </a:lnTo>
                  <a:lnTo>
                    <a:pt x="0" y="2736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lIns="92075" tIns="46038" rIns="92075" bIns="46038" anchor="b"/>
            <a:lstStyle/>
            <a:p>
              <a:endParaRPr lang="en-US"/>
            </a:p>
          </p:txBody>
        </p:sp>
        <p:sp>
          <p:nvSpPr>
            <p:cNvPr id="40990" name="Text Box 50"/>
            <p:cNvSpPr txBox="1">
              <a:spLocks noChangeArrowheads="1"/>
            </p:cNvSpPr>
            <p:nvPr/>
          </p:nvSpPr>
          <p:spPr bwMode="auto">
            <a:xfrm rot="5400000">
              <a:off x="3818" y="1702"/>
              <a:ext cx="16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b">
              <a:spAutoFit/>
            </a:bodyPr>
            <a:lstStyle/>
            <a:p>
              <a:r>
                <a:rPr lang="en-US" sz="2800">
                  <a:solidFill>
                    <a:schemeClr val="tx1"/>
                  </a:solidFill>
                </a:rPr>
                <a:t>Decision of guilt</a:t>
              </a:r>
            </a:p>
          </p:txBody>
        </p:sp>
      </p:grpSp>
      <p:sp>
        <p:nvSpPr>
          <p:cNvPr id="409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Prior, LR, posterior, and decision</a:t>
            </a:r>
          </a:p>
        </p:txBody>
      </p:sp>
      <p:sp>
        <p:nvSpPr>
          <p:cNvPr id="40967" name="Line 3"/>
          <p:cNvSpPr>
            <a:spLocks noChangeShapeType="1"/>
          </p:cNvSpPr>
          <p:nvPr/>
        </p:nvSpPr>
        <p:spPr bwMode="auto">
          <a:xfrm>
            <a:off x="2133600" y="4433888"/>
            <a:ext cx="5434013" cy="0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/>
            <a:tailEnd/>
          </a:ln>
        </p:spPr>
        <p:txBody>
          <a:bodyPr lIns="92075" tIns="46038" rIns="92075" bIns="46038" anchor="b"/>
          <a:lstStyle/>
          <a:p>
            <a:endParaRPr lang="en-US"/>
          </a:p>
        </p:txBody>
      </p:sp>
      <p:sp>
        <p:nvSpPr>
          <p:cNvPr id="40968" name="Line 4"/>
          <p:cNvSpPr>
            <a:spLocks noChangeShapeType="1"/>
          </p:cNvSpPr>
          <p:nvPr/>
        </p:nvSpPr>
        <p:spPr bwMode="auto">
          <a:xfrm>
            <a:off x="3605213" y="420528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 anchor="b"/>
          <a:lstStyle/>
          <a:p>
            <a:endParaRPr lang="en-US"/>
          </a:p>
        </p:txBody>
      </p:sp>
      <p:sp>
        <p:nvSpPr>
          <p:cNvPr id="40969" name="Text Box 5"/>
          <p:cNvSpPr txBox="1">
            <a:spLocks noChangeArrowheads="1"/>
          </p:cNvSpPr>
          <p:nvPr/>
        </p:nvSpPr>
        <p:spPr bwMode="auto">
          <a:xfrm>
            <a:off x="5118100" y="4768850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pPr algn="ctr"/>
            <a:r>
              <a:rPr lang="en-US" sz="2000"/>
              <a:t>90%</a:t>
            </a:r>
          </a:p>
        </p:txBody>
      </p:sp>
      <p:sp>
        <p:nvSpPr>
          <p:cNvPr id="40970" name="Line 6"/>
          <p:cNvSpPr>
            <a:spLocks noChangeShapeType="1"/>
          </p:cNvSpPr>
          <p:nvPr/>
        </p:nvSpPr>
        <p:spPr bwMode="auto">
          <a:xfrm>
            <a:off x="4538663" y="420528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 anchor="b"/>
          <a:lstStyle/>
          <a:p>
            <a:endParaRPr lang="en-US"/>
          </a:p>
        </p:txBody>
      </p:sp>
      <p:sp>
        <p:nvSpPr>
          <p:cNvPr id="40971" name="Text Box 7"/>
          <p:cNvSpPr txBox="1">
            <a:spLocks noChangeArrowheads="1"/>
          </p:cNvSpPr>
          <p:nvPr/>
        </p:nvSpPr>
        <p:spPr bwMode="auto">
          <a:xfrm>
            <a:off x="6051550" y="4768850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pPr algn="ctr"/>
            <a:r>
              <a:rPr lang="en-US" sz="2000"/>
              <a:t>99%</a:t>
            </a:r>
          </a:p>
        </p:txBody>
      </p:sp>
      <p:sp>
        <p:nvSpPr>
          <p:cNvPr id="40972" name="Line 8"/>
          <p:cNvSpPr>
            <a:spLocks noChangeShapeType="1"/>
          </p:cNvSpPr>
          <p:nvPr/>
        </p:nvSpPr>
        <p:spPr bwMode="auto">
          <a:xfrm>
            <a:off x="5413375" y="420528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 anchor="b"/>
          <a:lstStyle/>
          <a:p>
            <a:endParaRPr lang="en-US"/>
          </a:p>
        </p:txBody>
      </p:sp>
      <p:sp>
        <p:nvSpPr>
          <p:cNvPr id="40973" name="Text Box 9"/>
          <p:cNvSpPr txBox="1">
            <a:spLocks noChangeArrowheads="1"/>
          </p:cNvSpPr>
          <p:nvPr/>
        </p:nvSpPr>
        <p:spPr bwMode="auto">
          <a:xfrm>
            <a:off x="6831013" y="4768850"/>
            <a:ext cx="839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pPr algn="ctr"/>
            <a:r>
              <a:rPr lang="en-US" sz="2000"/>
              <a:t>99.9%</a:t>
            </a:r>
          </a:p>
        </p:txBody>
      </p:sp>
      <p:sp>
        <p:nvSpPr>
          <p:cNvPr id="40974" name="Line 10"/>
          <p:cNvSpPr>
            <a:spLocks noChangeShapeType="1"/>
          </p:cNvSpPr>
          <p:nvPr/>
        </p:nvSpPr>
        <p:spPr bwMode="auto">
          <a:xfrm>
            <a:off x="6364288" y="420528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 anchor="b"/>
          <a:lstStyle/>
          <a:p>
            <a:endParaRPr lang="en-US"/>
          </a:p>
        </p:txBody>
      </p:sp>
      <p:sp>
        <p:nvSpPr>
          <p:cNvPr id="40975" name="Line 11"/>
          <p:cNvSpPr>
            <a:spLocks noChangeShapeType="1"/>
          </p:cNvSpPr>
          <p:nvPr/>
        </p:nvSpPr>
        <p:spPr bwMode="auto">
          <a:xfrm>
            <a:off x="7242175" y="420528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 anchor="b"/>
          <a:lstStyle/>
          <a:p>
            <a:endParaRPr lang="en-US"/>
          </a:p>
        </p:txBody>
      </p:sp>
      <p:sp>
        <p:nvSpPr>
          <p:cNvPr id="40976" name="Line 12"/>
          <p:cNvSpPr>
            <a:spLocks noChangeShapeType="1"/>
          </p:cNvSpPr>
          <p:nvPr/>
        </p:nvSpPr>
        <p:spPr bwMode="auto">
          <a:xfrm>
            <a:off x="2670175" y="41910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 anchor="b"/>
          <a:lstStyle/>
          <a:p>
            <a:endParaRPr lang="en-US"/>
          </a:p>
        </p:txBody>
      </p:sp>
      <p:sp>
        <p:nvSpPr>
          <p:cNvPr id="40977" name="Text Box 13"/>
          <p:cNvSpPr txBox="1">
            <a:spLocks noChangeArrowheads="1"/>
          </p:cNvSpPr>
          <p:nvPr/>
        </p:nvSpPr>
        <p:spPr bwMode="auto">
          <a:xfrm>
            <a:off x="4183063" y="4754563"/>
            <a:ext cx="649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pPr algn="ctr"/>
            <a:r>
              <a:rPr lang="en-US" sz="2000"/>
              <a:t>50%</a:t>
            </a:r>
          </a:p>
        </p:txBody>
      </p:sp>
      <p:sp>
        <p:nvSpPr>
          <p:cNvPr id="40978" name="Text Box 15"/>
          <p:cNvSpPr txBox="1">
            <a:spLocks noChangeArrowheads="1"/>
          </p:cNvSpPr>
          <p:nvPr/>
        </p:nvSpPr>
        <p:spPr bwMode="auto">
          <a:xfrm>
            <a:off x="3289300" y="4768850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pPr algn="ctr"/>
            <a:r>
              <a:rPr lang="en-US" sz="2000"/>
              <a:t>10%</a:t>
            </a:r>
          </a:p>
        </p:txBody>
      </p:sp>
      <p:sp>
        <p:nvSpPr>
          <p:cNvPr id="40979" name="Text Box 17"/>
          <p:cNvSpPr txBox="1">
            <a:spLocks noChangeArrowheads="1"/>
          </p:cNvSpPr>
          <p:nvPr/>
        </p:nvSpPr>
        <p:spPr bwMode="auto">
          <a:xfrm>
            <a:off x="2459038" y="4783138"/>
            <a:ext cx="522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pPr algn="ctr"/>
            <a:r>
              <a:rPr lang="en-US" sz="2000"/>
              <a:t>1%</a:t>
            </a:r>
          </a:p>
        </p:txBody>
      </p:sp>
      <p:sp>
        <p:nvSpPr>
          <p:cNvPr id="398369" name="Line 33"/>
          <p:cNvSpPr>
            <a:spLocks noChangeShapeType="1"/>
          </p:cNvSpPr>
          <p:nvPr/>
        </p:nvSpPr>
        <p:spPr bwMode="auto">
          <a:xfrm>
            <a:off x="4038600" y="3200400"/>
            <a:ext cx="26670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</p:spPr>
        <p:txBody>
          <a:bodyPr lIns="92075" tIns="46038" rIns="92075" bIns="46038" anchor="b"/>
          <a:lstStyle/>
          <a:p>
            <a:endParaRPr lang="en-US"/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2133600" y="1981200"/>
            <a:ext cx="2133600" cy="1371600"/>
            <a:chOff x="1344" y="816"/>
            <a:chExt cx="1344" cy="864"/>
          </a:xfrm>
        </p:grpSpPr>
        <p:sp>
          <p:nvSpPr>
            <p:cNvPr id="40987" name="Freeform 34"/>
            <p:cNvSpPr>
              <a:spLocks/>
            </p:cNvSpPr>
            <p:nvPr/>
          </p:nvSpPr>
          <p:spPr bwMode="auto">
            <a:xfrm>
              <a:off x="1953" y="1025"/>
              <a:ext cx="568" cy="655"/>
            </a:xfrm>
            <a:custGeom>
              <a:avLst/>
              <a:gdLst>
                <a:gd name="T0" fmla="*/ 0 w 568"/>
                <a:gd name="T1" fmla="*/ 102 h 655"/>
                <a:gd name="T2" fmla="*/ 464 w 568"/>
                <a:gd name="T3" fmla="*/ 78 h 655"/>
                <a:gd name="T4" fmla="*/ 432 w 568"/>
                <a:gd name="T5" fmla="*/ 574 h 655"/>
                <a:gd name="T6" fmla="*/ 568 w 568"/>
                <a:gd name="T7" fmla="*/ 566 h 6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8"/>
                <a:gd name="T13" fmla="*/ 0 h 655"/>
                <a:gd name="T14" fmla="*/ 568 w 568"/>
                <a:gd name="T15" fmla="*/ 655 h 6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8" h="655">
                  <a:moveTo>
                    <a:pt x="0" y="102"/>
                  </a:moveTo>
                  <a:cubicBezTo>
                    <a:pt x="77" y="98"/>
                    <a:pt x="392" y="0"/>
                    <a:pt x="464" y="78"/>
                  </a:cubicBezTo>
                  <a:cubicBezTo>
                    <a:pt x="536" y="156"/>
                    <a:pt x="415" y="493"/>
                    <a:pt x="432" y="574"/>
                  </a:cubicBezTo>
                  <a:cubicBezTo>
                    <a:pt x="449" y="655"/>
                    <a:pt x="540" y="568"/>
                    <a:pt x="568" y="566"/>
                  </a:cubicBezTo>
                </a:path>
              </a:pathLst>
            </a:custGeom>
            <a:noFill/>
            <a:ln w="38100">
              <a:solidFill>
                <a:srgbClr val="EAEA56"/>
              </a:solidFill>
              <a:round/>
              <a:headEnd/>
              <a:tailEnd type="triangle" w="med" len="med"/>
            </a:ln>
          </p:spPr>
          <p:txBody>
            <a:bodyPr lIns="92075" tIns="46038" rIns="92075" bIns="46038" anchor="b"/>
            <a:lstStyle/>
            <a:p>
              <a:endParaRPr lang="en-US"/>
            </a:p>
          </p:txBody>
        </p:sp>
        <p:sp>
          <p:nvSpPr>
            <p:cNvPr id="40988" name="Text Box 35"/>
            <p:cNvSpPr txBox="1">
              <a:spLocks noChangeArrowheads="1"/>
            </p:cNvSpPr>
            <p:nvPr/>
          </p:nvSpPr>
          <p:spPr bwMode="auto">
            <a:xfrm>
              <a:off x="1344" y="816"/>
              <a:ext cx="134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 anchor="b">
              <a:spAutoFit/>
            </a:bodyPr>
            <a:lstStyle/>
            <a:p>
              <a:r>
                <a:rPr lang="en-US" sz="2200"/>
                <a:t>prior probability of the judge</a:t>
              </a:r>
            </a:p>
          </p:txBody>
        </p:sp>
      </p:grpSp>
      <p:sp>
        <p:nvSpPr>
          <p:cNvPr id="40982" name="Text Box 31"/>
          <p:cNvSpPr txBox="1">
            <a:spLocks noChangeArrowheads="1"/>
          </p:cNvSpPr>
          <p:nvPr/>
        </p:nvSpPr>
        <p:spPr bwMode="auto">
          <a:xfrm>
            <a:off x="3833813" y="3429000"/>
            <a:ext cx="241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>
            <a:spAutoFit/>
          </a:bodyPr>
          <a:lstStyle/>
          <a:p>
            <a:r>
              <a:rPr lang="en-US" sz="2200">
                <a:solidFill>
                  <a:schemeClr val="tx2"/>
                </a:solidFill>
              </a:rPr>
              <a:t>Scientific (DNA) LR=500 </a:t>
            </a:r>
          </a:p>
        </p:txBody>
      </p:sp>
      <p:sp>
        <p:nvSpPr>
          <p:cNvPr id="40983" name="Freeform 38"/>
          <p:cNvSpPr>
            <a:spLocks/>
          </p:cNvSpPr>
          <p:nvPr/>
        </p:nvSpPr>
        <p:spPr bwMode="auto">
          <a:xfrm>
            <a:off x="4406900" y="3352800"/>
            <a:ext cx="292100" cy="279400"/>
          </a:xfrm>
          <a:custGeom>
            <a:avLst/>
            <a:gdLst>
              <a:gd name="T0" fmla="*/ 0 w 184"/>
              <a:gd name="T1" fmla="*/ 2147483647 h 176"/>
              <a:gd name="T2" fmla="*/ 2147483647 w 184"/>
              <a:gd name="T3" fmla="*/ 0 h 176"/>
              <a:gd name="T4" fmla="*/ 0 60000 65536"/>
              <a:gd name="T5" fmla="*/ 0 60000 65536"/>
              <a:gd name="T6" fmla="*/ 0 w 184"/>
              <a:gd name="T7" fmla="*/ 0 h 176"/>
              <a:gd name="T8" fmla="*/ 184 w 184"/>
              <a:gd name="T9" fmla="*/ 176 h 1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4" h="176">
                <a:moveTo>
                  <a:pt x="0" y="176"/>
                </a:moveTo>
                <a:cubicBezTo>
                  <a:pt x="31" y="147"/>
                  <a:pt x="153" y="29"/>
                  <a:pt x="184" y="0"/>
                </a:cubicBezTo>
              </a:path>
            </a:pathLst>
          </a:cu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lIns="92075" tIns="46038" rIns="92075" bIns="46038" anchor="b"/>
          <a:lstStyle/>
          <a:p>
            <a:endParaRPr lang="en-US"/>
          </a:p>
        </p:txBody>
      </p:sp>
      <p:sp>
        <p:nvSpPr>
          <p:cNvPr id="40984" name="Text Box 39"/>
          <p:cNvSpPr txBox="1">
            <a:spLocks noChangeArrowheads="1"/>
          </p:cNvSpPr>
          <p:nvPr/>
        </p:nvSpPr>
        <p:spPr bwMode="auto">
          <a:xfrm>
            <a:off x="4406900" y="1828800"/>
            <a:ext cx="2895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>
            <a:spAutoFit/>
          </a:bodyPr>
          <a:lstStyle/>
          <a:p>
            <a:r>
              <a:rPr lang="en-US" sz="2200">
                <a:solidFill>
                  <a:schemeClr val="tx1"/>
                </a:solidFill>
              </a:rPr>
              <a:t>Judge’s posterior probability</a:t>
            </a:r>
          </a:p>
        </p:txBody>
      </p:sp>
      <p:sp>
        <p:nvSpPr>
          <p:cNvPr id="40985" name="Text Box 47"/>
          <p:cNvSpPr txBox="1">
            <a:spLocks noChangeArrowheads="1"/>
          </p:cNvSpPr>
          <p:nvPr/>
        </p:nvSpPr>
        <p:spPr bwMode="auto">
          <a:xfrm>
            <a:off x="2286000" y="5194300"/>
            <a:ext cx="403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Probability suspect is guilty</a:t>
            </a:r>
          </a:p>
        </p:txBody>
      </p:sp>
      <p:sp>
        <p:nvSpPr>
          <p:cNvPr id="40986" name="Freeform 36"/>
          <p:cNvSpPr>
            <a:spLocks/>
          </p:cNvSpPr>
          <p:nvPr/>
        </p:nvSpPr>
        <p:spPr bwMode="auto">
          <a:xfrm>
            <a:off x="6629400" y="2108200"/>
            <a:ext cx="190500" cy="1054100"/>
          </a:xfrm>
          <a:custGeom>
            <a:avLst/>
            <a:gdLst>
              <a:gd name="T0" fmla="*/ 0 w 120"/>
              <a:gd name="T1" fmla="*/ 0 h 664"/>
              <a:gd name="T2" fmla="*/ 2147483647 w 120"/>
              <a:gd name="T3" fmla="*/ 2147483647 h 664"/>
              <a:gd name="T4" fmla="*/ 2147483647 w 120"/>
              <a:gd name="T5" fmla="*/ 2147483647 h 664"/>
              <a:gd name="T6" fmla="*/ 0 60000 65536"/>
              <a:gd name="T7" fmla="*/ 0 60000 65536"/>
              <a:gd name="T8" fmla="*/ 0 60000 65536"/>
              <a:gd name="T9" fmla="*/ 0 w 120"/>
              <a:gd name="T10" fmla="*/ 0 h 664"/>
              <a:gd name="T11" fmla="*/ 120 w 120"/>
              <a:gd name="T12" fmla="*/ 664 h 6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" h="664">
                <a:moveTo>
                  <a:pt x="0" y="0"/>
                </a:moveTo>
                <a:cubicBezTo>
                  <a:pt x="19" y="45"/>
                  <a:pt x="104" y="161"/>
                  <a:pt x="112" y="272"/>
                </a:cubicBezTo>
                <a:cubicBezTo>
                  <a:pt x="120" y="383"/>
                  <a:pt x="61" y="582"/>
                  <a:pt x="48" y="66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 anchor="b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8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8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6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F193A58-86E1-40C6-B43A-4E11D9ED757C}" type="datetime1">
              <a:rPr lang="en-US" smtClean="0"/>
              <a:pPr/>
              <a:t>5/10/2012</a:t>
            </a:fld>
            <a:endParaRPr lang="en-US" smtClean="0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C:\foo\briefer forensic mathematics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ACD5B4-D577-4FB3-9976-B565534E243C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Bayes Theorem (odds form)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84582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cs typeface="Times New Roman" pitchFamily="18" charset="0"/>
              </a:rPr>
              <a:t>  Odds( G | DNA ) = Odds (G) × L</a:t>
            </a:r>
          </a:p>
          <a:p>
            <a:pPr>
              <a:buFontTx/>
              <a:buNone/>
            </a:pPr>
            <a:r>
              <a:rPr lang="en-US" dirty="0" smtClean="0">
                <a:cs typeface="Times New Roman" pitchFamily="18" charset="0"/>
              </a:rPr>
              <a:t>		where Odds = Pr / (1-Pr)</a:t>
            </a:r>
          </a:p>
          <a:p>
            <a:pPr>
              <a:buFontTx/>
              <a:buNone/>
            </a:pPr>
            <a:r>
              <a:rPr lang="en-US" dirty="0" smtClean="0">
                <a:cs typeface="Times New Roman" pitchFamily="18" charset="0"/>
              </a:rPr>
              <a:t>		L is the “likelihood ratio” X/Y.</a:t>
            </a:r>
          </a:p>
          <a:p>
            <a:r>
              <a:rPr lang="en-US" dirty="0" smtClean="0">
                <a:cs typeface="Times New Roman" pitchFamily="18" charset="0"/>
              </a:rPr>
              <a:t>“Odds” seems much simpler than “probability”</a:t>
            </a:r>
          </a:p>
          <a:p>
            <a:r>
              <a:rPr lang="en-US" dirty="0" smtClean="0">
                <a:cs typeface="Times New Roman" pitchFamily="18" charset="0"/>
              </a:rPr>
              <a:t>The catch: basic rules of probability –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Pr(A &amp; B) = Pr(A)Pr(B|A)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Odds(A&amp;B)= hugely complicated expression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FBB2CBC-AA82-4F42-BF6C-674B804D5605}" type="datetime1">
              <a:rPr lang="en-US" smtClean="0"/>
              <a:pPr/>
              <a:t>5/10/2012</a:t>
            </a:fld>
            <a:endParaRPr lang="en-US" smtClean="0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C:\foo\briefer forensic mathematics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2D65E2-5137-41AE-95B1-D7199A63E339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using Bayes’ odds form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458200" cy="4495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 smtClean="0">
                <a:cs typeface="Times New Roman" pitchFamily="18" charset="0"/>
              </a:rPr>
              <a:t>75 bodies at crash site &amp; 75 names on manifest</a:t>
            </a:r>
          </a:p>
          <a:p>
            <a:pPr>
              <a:buFontTx/>
              <a:buNone/>
              <a:defRPr/>
            </a:pPr>
            <a:r>
              <a:rPr lang="en-US" dirty="0" smtClean="0">
                <a:cs typeface="Times New Roman" pitchFamily="18" charset="0"/>
              </a:rPr>
              <a:t>Body X supported as Ivan G with LR=800 000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cs typeface="Times New Roman" pitchFamily="18" charset="0"/>
              </a:rPr>
              <a:t>Express prior as odds</a:t>
            </a:r>
          </a:p>
          <a:p>
            <a:pPr marL="914400" lvl="1" indent="-514350">
              <a:buFontTx/>
              <a:buNone/>
              <a:defRPr/>
            </a:pPr>
            <a:r>
              <a:rPr lang="en-US" dirty="0" smtClean="0">
                <a:cs typeface="Times New Roman" pitchFamily="18" charset="0"/>
              </a:rPr>
              <a:t>Pr(X=Ivan)=1/75. Odds(X=Ivan)≈1/75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cs typeface="Times New Roman" pitchFamily="18" charset="0"/>
              </a:rPr>
              <a:t>Apply </a:t>
            </a:r>
            <a:r>
              <a:rPr lang="en-US" dirty="0" err="1" smtClean="0">
                <a:cs typeface="Times New Roman" pitchFamily="18" charset="0"/>
              </a:rPr>
              <a:t>Bayes</a:t>
            </a:r>
            <a:r>
              <a:rPr lang="en-US" dirty="0" smtClean="0">
                <a:cs typeface="Times New Roman" pitchFamily="18" charset="0"/>
              </a:rPr>
              <a:t>’ theorem</a:t>
            </a:r>
          </a:p>
          <a:p>
            <a:pPr marL="914400" lvl="1" indent="-514350">
              <a:buFontTx/>
              <a:buNone/>
              <a:defRPr/>
            </a:pP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Odds(G | DNA ) = </a:t>
            </a:r>
            <a:r>
              <a:rPr lang="en-US" sz="2000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L×Odds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 (G) = </a:t>
            </a:r>
            <a:r>
              <a:rPr lang="en-US" sz="2000" dirty="0" smtClean="0">
                <a:cs typeface="Times New Roman" pitchFamily="18" charset="0"/>
              </a:rPr>
              <a:t>800000/75 ≈10000, i.e. 10000:1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cs typeface="Times New Roman" pitchFamily="18" charset="0"/>
              </a:rPr>
              <a:t>Convert posterior to probability if desired.</a:t>
            </a:r>
          </a:p>
          <a:p>
            <a:pPr marL="914400" lvl="1" indent="-514350">
              <a:buFontTx/>
              <a:buNone/>
              <a:defRPr/>
            </a:pPr>
            <a:r>
              <a:rPr lang="en-US" dirty="0" smtClean="0">
                <a:cs typeface="Times New Roman" pitchFamily="18" charset="0"/>
              </a:rPr>
              <a:t>10000:1 odds; probability=10000/10001=99.99%.</a:t>
            </a:r>
          </a:p>
          <a:p>
            <a:pPr marL="914400" lvl="1" indent="-514350">
              <a:buFontTx/>
              <a:buNone/>
              <a:defRPr/>
            </a:pPr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data for one forensic locus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AA1191-1204-4082-A747-4E10A3A52EE6}" type="datetime1">
              <a:rPr lang="en-US" smtClean="0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forensic mathematics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7BBE5-00AC-4160-9ED0-65D3F00EF9F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685800" y="16002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 for racial discrimination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685800" y="2057400"/>
          <a:ext cx="3810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smtClean="0"/>
              <a:t>Suppose allele 14 observed.</a:t>
            </a:r>
          </a:p>
          <a:p>
            <a:r>
              <a:rPr lang="en-US" sz="2000" dirty="0" smtClean="0"/>
              <a:t>Hypotheses: </a:t>
            </a:r>
          </a:p>
          <a:p>
            <a:pPr lvl="1"/>
            <a:r>
              <a:rPr lang="en-US" sz="1800" dirty="0" smtClean="0"/>
              <a:t>Korean origin</a:t>
            </a:r>
          </a:p>
          <a:p>
            <a:pPr lvl="1"/>
            <a:r>
              <a:rPr lang="en-US" sz="1800" dirty="0" smtClean="0"/>
              <a:t>Black origin</a:t>
            </a:r>
          </a:p>
          <a:p>
            <a:r>
              <a:rPr lang="en-US" sz="2000" dirty="0" smtClean="0"/>
              <a:t>LR=25%/6%=4 supporting Korean.</a:t>
            </a:r>
          </a:p>
          <a:p>
            <a:r>
              <a:rPr lang="en-US" sz="2000" dirty="0" smtClean="0"/>
              <a:t>So what? </a:t>
            </a:r>
          </a:p>
          <a:p>
            <a:pPr lvl="1"/>
            <a:r>
              <a:rPr lang="en-US" sz="1600" dirty="0" smtClean="0"/>
              <a:t>Accumulate this kind of evidence over full profile and you can determine race from DNA.</a:t>
            </a:r>
          </a:p>
          <a:p>
            <a:r>
              <a:rPr lang="en-US" sz="2000" dirty="0" smtClean="0"/>
              <a:t>There is no gene for race. But the genome reveals history.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AA1191-1204-4082-A747-4E10A3A52EE6}" type="datetime1">
              <a:rPr lang="en-US" smtClean="0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forensic mathematics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7BBE5-00AC-4160-9ED0-65D3F00EF9F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3600" smtClean="0"/>
              <a:t>Forensic mathematics modeling paradigm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163"/>
            <a:ext cx="8229600" cy="4525962"/>
          </a:xfrm>
        </p:spPr>
        <p:txBody>
          <a:bodyPr/>
          <a:lstStyle/>
          <a:p>
            <a:r>
              <a:rPr lang="en-US" smtClean="0"/>
              <a:t>Present models explicitly.</a:t>
            </a:r>
          </a:p>
          <a:p>
            <a:pPr lvl="1"/>
            <a:r>
              <a:rPr lang="en-US" smtClean="0"/>
              <a:t>what is the problem</a:t>
            </a:r>
          </a:p>
          <a:p>
            <a:pPr lvl="1"/>
            <a:r>
              <a:rPr lang="en-US" smtClean="0"/>
              <a:t>what is the model</a:t>
            </a:r>
          </a:p>
          <a:p>
            <a:pPr lvl="2"/>
            <a:r>
              <a:rPr lang="en-US" smtClean="0"/>
              <a:t>Easy to derive the formula(s)</a:t>
            </a:r>
          </a:p>
          <a:p>
            <a:pPr lvl="1"/>
            <a:r>
              <a:rPr lang="en-US" smtClean="0"/>
              <a:t>how is it valid</a:t>
            </a:r>
          </a:p>
          <a:p>
            <a:pPr lvl="2"/>
            <a:r>
              <a:rPr lang="en-US" smtClean="0"/>
              <a:t>Show that the simplifications and approximations are acceptable.</a:t>
            </a:r>
          </a:p>
          <a:p>
            <a:pPr lvl="2"/>
            <a:r>
              <a:rPr lang="en-US" smtClean="0"/>
              <a:t>Tentative wisdom: test is </a:t>
            </a:r>
            <a:r>
              <a:rPr lang="en-US" i="1" smtClean="0"/>
              <a:t>innocent suspect</a:t>
            </a:r>
            <a:endParaRPr lang="en-US" smtClean="0"/>
          </a:p>
          <a:p>
            <a:r>
              <a:rPr lang="en-US" smtClean="0"/>
              <a:t>Reasons, not recipes.</a:t>
            </a:r>
          </a:p>
          <a:p>
            <a:pPr lvl="2"/>
            <a:endParaRPr lang="en-US" smtClean="0"/>
          </a:p>
          <a:p>
            <a:endParaRPr lang="en-US" smtClean="0"/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94F3798-2AAE-4B63-A6B0-613779134E84}" type="datetime1">
              <a:rPr lang="en-US" smtClean="0"/>
              <a:pPr/>
              <a:t>5/10/2012</a:t>
            </a:fld>
            <a:endParaRPr lang="en-US" smtClean="0"/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0A03F5-D352-4696-97B1-77C95B4340D7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RMNE logic?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 forensic science</a:t>
            </a:r>
          </a:p>
        </p:txBody>
      </p:sp>
      <p:sp>
        <p:nvSpPr>
          <p:cNvPr id="20483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Is it a science?</a:t>
            </a:r>
          </a:p>
          <a:p>
            <a:pPr lvl="1"/>
            <a:r>
              <a:rPr lang="en-US" smtClean="0"/>
              <a:t>evidential value of the word “science” in the name?</a:t>
            </a:r>
          </a:p>
          <a:p>
            <a:r>
              <a:rPr lang="en-US" smtClean="0"/>
              <a:t>What would help?</a:t>
            </a:r>
          </a:p>
          <a:p>
            <a:pPr lvl="1"/>
            <a:r>
              <a:rPr lang="en-US" smtClean="0"/>
              <a:t>Present models explicitly.</a:t>
            </a:r>
          </a:p>
          <a:p>
            <a:pPr lvl="2"/>
            <a:r>
              <a:rPr lang="en-US" smtClean="0"/>
              <a:t>what is the problem</a:t>
            </a:r>
          </a:p>
          <a:p>
            <a:pPr lvl="2"/>
            <a:r>
              <a:rPr lang="en-US" smtClean="0"/>
              <a:t>what is the model</a:t>
            </a:r>
          </a:p>
          <a:p>
            <a:pPr lvl="2"/>
            <a:r>
              <a:rPr lang="en-US" smtClean="0"/>
              <a:t>how is it valid</a:t>
            </a:r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0C03ACA-B634-444E-9942-0D669DA35151}" type="datetime1">
              <a:rPr lang="en-US" smtClean="0"/>
              <a:pPr/>
              <a:t>5/10/2012</a:t>
            </a:fld>
            <a:endParaRPr lang="en-US" smtClean="0"/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forensic mathematics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527408-5A77-4267-AE86-0C91C71DC65B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6153B40-5BAC-4171-8594-A8EA7B026E1A}" type="datetime1">
              <a:rPr lang="en-US" smtClean="0"/>
              <a:pPr/>
              <a:t>5/10/2012</a:t>
            </a:fld>
            <a:endParaRPr lang="en-US" smtClean="0"/>
          </a:p>
        </p:txBody>
      </p:sp>
      <p:sp>
        <p:nvSpPr>
          <p:cNvPr id="4403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forensic mathematics</a:t>
            </a:r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33A727-3F06-48FE-A6D3-376E98E9C2F5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end</a:t>
            </a:r>
          </a:p>
        </p:txBody>
      </p:sp>
      <p:pic>
        <p:nvPicPr>
          <p:cNvPr id="44038" name="Picture 3" descr="dnablknav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5867400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forensic mathematics?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Mathematics of evidence?</a:t>
            </a:r>
          </a:p>
          <a:p>
            <a:pPr lvl="1"/>
            <a:r>
              <a:rPr lang="en-US" dirty="0" smtClean="0"/>
              <a:t>(seems very reasonable)</a:t>
            </a:r>
          </a:p>
          <a:p>
            <a:r>
              <a:rPr lang="en-US" dirty="0" smtClean="0"/>
              <a:t>Mathematics of DNA evidence</a:t>
            </a:r>
          </a:p>
          <a:p>
            <a:pPr lvl="1"/>
            <a:r>
              <a:rPr lang="en-US" dirty="0" smtClean="0"/>
              <a:t>Because that’s where mathematics fits.</a:t>
            </a:r>
          </a:p>
          <a:p>
            <a:pPr lvl="1"/>
            <a:r>
              <a:rPr lang="en-US" dirty="0" smtClean="0"/>
              <a:t>Because I say so.</a:t>
            </a:r>
          </a:p>
          <a:p>
            <a:pPr lvl="2"/>
            <a:r>
              <a:rPr lang="en-US" dirty="0" err="1" smtClean="0"/>
              <a:t>droit</a:t>
            </a:r>
            <a:r>
              <a:rPr lang="en-US" dirty="0" smtClean="0"/>
              <a:t> du seigneur</a:t>
            </a:r>
          </a:p>
          <a:p>
            <a:r>
              <a:rPr lang="en-US" dirty="0" smtClean="0"/>
              <a:t>We’ll start with DNA.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AA1191-1204-4082-A747-4E10A3A52EE6}" type="datetime1">
              <a:rPr lang="en-US" smtClean="0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forensic mathematics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7BBE5-00AC-4160-9ED0-65D3F00EF9F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ift20CODIS chromosomal positions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4600" y="685800"/>
            <a:ext cx="5410200" cy="954088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Human genome and forensic marker (=pseudo-gene) locations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07779D-6E47-422D-9317-724EE652FC7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64546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8153400" cy="4953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505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accent2"/>
                </a:solidFill>
                <a:latin typeface="Arial" pitchFamily="34" charset="0"/>
              </a:rPr>
              <a:t>Forensic STR markers</a:t>
            </a:r>
            <a:endParaRPr lang="en-US" sz="200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2085975" y="1128713"/>
            <a:ext cx="5915025" cy="50783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2100" indent="-292100">
              <a:spcAft>
                <a:spcPct val="50000"/>
              </a:spcAft>
              <a:buFontTx/>
              <a:buChar char="•"/>
            </a:pPr>
            <a:r>
              <a:rPr lang="en-US" sz="2400" dirty="0"/>
              <a:t>locus TH01 (tyrosine </a:t>
            </a:r>
            <a:r>
              <a:rPr lang="en-US" sz="2400" dirty="0" err="1"/>
              <a:t>hydroxylase</a:t>
            </a:r>
            <a:r>
              <a:rPr lang="en-US" sz="2400" dirty="0"/>
              <a:t>), at position 11p15.5. (one locus, two loci)</a:t>
            </a:r>
          </a:p>
          <a:p>
            <a:pPr marL="292100" indent="-292100">
              <a:spcAft>
                <a:spcPct val="50000"/>
              </a:spcAft>
              <a:buFontTx/>
              <a:buChar char="•"/>
            </a:pPr>
            <a:r>
              <a:rPr lang="en-US" sz="2400" dirty="0" err="1"/>
              <a:t>Tetrameric</a:t>
            </a:r>
            <a:r>
              <a:rPr lang="en-US" sz="2400" dirty="0"/>
              <a:t> repeat (</a:t>
            </a:r>
            <a:r>
              <a:rPr lang="en-US" sz="2400" dirty="0" smtClean="0"/>
              <a:t>AATG)</a:t>
            </a:r>
            <a:r>
              <a:rPr lang="en-US" sz="2400" baseline="30000" dirty="0" smtClean="0"/>
              <a:t>6-10</a:t>
            </a:r>
          </a:p>
          <a:p>
            <a:pPr marL="292100" indent="-292100">
              <a:spcAft>
                <a:spcPct val="50000"/>
              </a:spcAft>
              <a:buFontTx/>
              <a:buChar char="•"/>
            </a:pPr>
            <a:endParaRPr lang="en-US" sz="2400" baseline="30000" dirty="0"/>
          </a:p>
          <a:p>
            <a:pPr marL="292100" indent="-292100">
              <a:spcAft>
                <a:spcPct val="50000"/>
              </a:spcAft>
              <a:buFontTx/>
              <a:buChar char="•"/>
            </a:pPr>
            <a:endParaRPr lang="en-US" sz="2400" baseline="30000" dirty="0" smtClean="0"/>
          </a:p>
          <a:p>
            <a:pPr marL="292100" indent="-292100">
              <a:spcAft>
                <a:spcPct val="50000"/>
              </a:spcAft>
              <a:buFontTx/>
              <a:buChar char="•"/>
            </a:pPr>
            <a:endParaRPr lang="en-US" sz="2400" baseline="30000" dirty="0"/>
          </a:p>
          <a:p>
            <a:pPr marL="292100" indent="-292100">
              <a:spcAft>
                <a:spcPct val="50000"/>
              </a:spcAft>
              <a:buFontTx/>
              <a:buChar char="•"/>
            </a:pPr>
            <a:endParaRPr lang="en-US" sz="2400" baseline="30000" dirty="0"/>
          </a:p>
          <a:p>
            <a:pPr marL="292100" indent="-292100">
              <a:spcAft>
                <a:spcPct val="50000"/>
              </a:spcAft>
              <a:buFontTx/>
              <a:buChar char="•"/>
            </a:pPr>
            <a:r>
              <a:rPr lang="en-US" sz="2400" dirty="0"/>
              <a:t>E.g. a person might be {</a:t>
            </a:r>
            <a:r>
              <a:rPr lang="en-US" sz="2400" dirty="0" smtClean="0"/>
              <a:t>8,9} </a:t>
            </a:r>
            <a:r>
              <a:rPr lang="en-US" sz="2400" dirty="0"/>
              <a:t>at TH01 – 8 tandem copies of the motif on one #11 chromosome, </a:t>
            </a:r>
            <a:r>
              <a:rPr lang="en-US" sz="2400" dirty="0" smtClean="0"/>
              <a:t> 9 </a:t>
            </a:r>
            <a:r>
              <a:rPr lang="en-US" sz="2400" dirty="0"/>
              <a:t>copies on the other.  </a:t>
            </a:r>
          </a:p>
          <a:p>
            <a:pPr marL="292100" indent="-292100">
              <a:spcAft>
                <a:spcPct val="50000"/>
              </a:spcAft>
              <a:buFontTx/>
              <a:buChar char="•"/>
            </a:pPr>
            <a:r>
              <a:rPr lang="en-US" sz="2400" dirty="0"/>
              <a:t>A </a:t>
            </a:r>
            <a:r>
              <a:rPr lang="en-US" sz="2400" b="1" dirty="0">
                <a:solidFill>
                  <a:srgbClr val="EAEA56"/>
                </a:solidFill>
              </a:rPr>
              <a:t>DNA profile</a:t>
            </a:r>
            <a:r>
              <a:rPr lang="en-US" sz="2400" dirty="0"/>
              <a:t> is typically </a:t>
            </a:r>
            <a:r>
              <a:rPr lang="en-US" sz="2400" dirty="0" smtClean="0"/>
              <a:t>15 </a:t>
            </a:r>
            <a:r>
              <a:rPr lang="en-US" sz="2400" dirty="0"/>
              <a:t>or so loci – e.g. {13,15}, {28,28}, {</a:t>
            </a:r>
            <a:r>
              <a:rPr lang="en-US" sz="2400" dirty="0" smtClean="0"/>
              <a:t>8,9}, </a:t>
            </a:r>
            <a:r>
              <a:rPr lang="en-US" sz="2400" dirty="0"/>
              <a:t>…</a:t>
            </a:r>
          </a:p>
        </p:txBody>
      </p:sp>
      <p:pic>
        <p:nvPicPr>
          <p:cNvPr id="8197" name="Picture 13"/>
          <p:cNvPicPr>
            <a:picLocks noChangeAspect="1" noChangeArrowheads="1"/>
          </p:cNvPicPr>
          <p:nvPr/>
        </p:nvPicPr>
        <p:blipFill>
          <a:blip r:embed="rId2" cstate="print"/>
          <a:srcRect l="83366" t="23520" r="8633" b="38240"/>
          <a:stretch>
            <a:fillRect/>
          </a:stretch>
        </p:blipFill>
        <p:spPr bwMode="auto">
          <a:xfrm>
            <a:off x="650875" y="887413"/>
            <a:ext cx="9874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11"/>
          <p:cNvSpPr>
            <a:spLocks noChangeArrowheads="1"/>
          </p:cNvSpPr>
          <p:nvPr/>
        </p:nvSpPr>
        <p:spPr bwMode="auto">
          <a:xfrm>
            <a:off x="914400" y="2001838"/>
            <a:ext cx="508000" cy="90487"/>
          </a:xfrm>
          <a:prstGeom prst="rect">
            <a:avLst/>
          </a:prstGeom>
          <a:noFill/>
          <a:ln w="38100">
            <a:solidFill>
              <a:srgbClr val="FF33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99" name="Line 10"/>
          <p:cNvSpPr>
            <a:spLocks noChangeShapeType="1"/>
          </p:cNvSpPr>
          <p:nvPr/>
        </p:nvSpPr>
        <p:spPr bwMode="auto">
          <a:xfrm flipV="1">
            <a:off x="1435100" y="1498600"/>
            <a:ext cx="650875" cy="568325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 type="triangle" w="med" len="med"/>
            <a:tailEnd type="none" w="sm" len="sm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8" name="Chart 7"/>
          <p:cNvGraphicFramePr/>
          <p:nvPr/>
        </p:nvGraphicFramePr>
        <p:xfrm>
          <a:off x="3048000" y="2092324"/>
          <a:ext cx="4295775" cy="2174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1F6325-E7FE-48B5-9EE9-D741C6B24B3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Genetic inheritance</a:t>
            </a:r>
          </a:p>
        </p:txBody>
      </p:sp>
      <p:grpSp>
        <p:nvGrpSpPr>
          <p:cNvPr id="9220" name="Group 46"/>
          <p:cNvGrpSpPr>
            <a:grpSpLocks/>
          </p:cNvGrpSpPr>
          <p:nvPr/>
        </p:nvGrpSpPr>
        <p:grpSpPr bwMode="auto">
          <a:xfrm>
            <a:off x="1066800" y="1143000"/>
            <a:ext cx="1511300" cy="1549400"/>
            <a:chOff x="672" y="608"/>
            <a:chExt cx="952" cy="976"/>
          </a:xfrm>
        </p:grpSpPr>
        <p:grpSp>
          <p:nvGrpSpPr>
            <p:cNvPr id="9239" name="Group 12"/>
            <p:cNvGrpSpPr>
              <a:grpSpLocks/>
            </p:cNvGrpSpPr>
            <p:nvPr/>
          </p:nvGrpSpPr>
          <p:grpSpPr bwMode="auto">
            <a:xfrm>
              <a:off x="672" y="864"/>
              <a:ext cx="720" cy="720"/>
              <a:chOff x="672" y="864"/>
              <a:chExt cx="720" cy="720"/>
            </a:xfrm>
          </p:grpSpPr>
          <p:sp>
            <p:nvSpPr>
              <p:cNvPr id="9241" name="Oval 13"/>
              <p:cNvSpPr>
                <a:spLocks noChangeArrowheads="1"/>
              </p:cNvSpPr>
              <p:nvPr/>
            </p:nvSpPr>
            <p:spPr bwMode="auto">
              <a:xfrm>
                <a:off x="672" y="864"/>
                <a:ext cx="720" cy="720"/>
              </a:xfrm>
              <a:prstGeom prst="ellipse">
                <a:avLst/>
              </a:prstGeom>
              <a:noFill/>
              <a:ln w="762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242" name="Line 14"/>
              <p:cNvSpPr>
                <a:spLocks noChangeShapeType="1"/>
              </p:cNvSpPr>
              <p:nvPr/>
            </p:nvSpPr>
            <p:spPr bwMode="auto">
              <a:xfrm>
                <a:off x="864" y="1008"/>
                <a:ext cx="0" cy="384"/>
              </a:xfrm>
              <a:prstGeom prst="line">
                <a:avLst/>
              </a:prstGeom>
              <a:noFill/>
              <a:ln w="76200" cap="sq">
                <a:solidFill>
                  <a:srgbClr val="FF66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3" name="Line 15"/>
              <p:cNvSpPr>
                <a:spLocks noChangeShapeType="1"/>
              </p:cNvSpPr>
              <p:nvPr/>
            </p:nvSpPr>
            <p:spPr bwMode="auto">
              <a:xfrm>
                <a:off x="1152" y="1008"/>
                <a:ext cx="0" cy="384"/>
              </a:xfrm>
              <a:prstGeom prst="line">
                <a:avLst/>
              </a:prstGeom>
              <a:noFill/>
              <a:ln w="762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40" name="Line 26"/>
            <p:cNvSpPr>
              <a:spLocks noChangeShapeType="1"/>
            </p:cNvSpPr>
            <p:nvPr/>
          </p:nvSpPr>
          <p:spPr bwMode="auto">
            <a:xfrm flipV="1">
              <a:off x="1288" y="608"/>
              <a:ext cx="336" cy="336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8844" name="Oval 28"/>
          <p:cNvSpPr>
            <a:spLocks noChangeArrowheads="1"/>
          </p:cNvSpPr>
          <p:nvPr/>
        </p:nvSpPr>
        <p:spPr bwMode="auto">
          <a:xfrm>
            <a:off x="2260600" y="4953000"/>
            <a:ext cx="1143000" cy="1143000"/>
          </a:xfrm>
          <a:prstGeom prst="ellipse">
            <a:avLst/>
          </a:prstGeom>
          <a:noFill/>
          <a:ln w="38100" cap="sq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8845" name="Line 29"/>
          <p:cNvSpPr>
            <a:spLocks noChangeShapeType="1"/>
          </p:cNvSpPr>
          <p:nvPr/>
        </p:nvSpPr>
        <p:spPr bwMode="auto">
          <a:xfrm>
            <a:off x="2641600" y="5181600"/>
            <a:ext cx="0" cy="609600"/>
          </a:xfrm>
          <a:prstGeom prst="line">
            <a:avLst/>
          </a:prstGeom>
          <a:noFill/>
          <a:ln w="57150" cap="sq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8846" name="Line 30"/>
          <p:cNvSpPr>
            <a:spLocks noChangeShapeType="1"/>
          </p:cNvSpPr>
          <p:nvPr/>
        </p:nvSpPr>
        <p:spPr bwMode="auto">
          <a:xfrm>
            <a:off x="2946400" y="5181600"/>
            <a:ext cx="0" cy="609600"/>
          </a:xfrm>
          <a:prstGeom prst="line">
            <a:avLst/>
          </a:prstGeom>
          <a:noFill/>
          <a:ln w="57150" cap="sq">
            <a:solidFill>
              <a:srgbClr val="66FF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8847" name="Line 31"/>
          <p:cNvSpPr>
            <a:spLocks noChangeShapeType="1"/>
          </p:cNvSpPr>
          <p:nvPr/>
        </p:nvSpPr>
        <p:spPr bwMode="auto">
          <a:xfrm flipH="1">
            <a:off x="2946400" y="2692400"/>
            <a:ext cx="838200" cy="2122488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 type="none" w="sm" len="sm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8848" name="Line 32"/>
          <p:cNvSpPr>
            <a:spLocks noChangeShapeType="1"/>
          </p:cNvSpPr>
          <p:nvPr/>
        </p:nvSpPr>
        <p:spPr bwMode="auto">
          <a:xfrm>
            <a:off x="1828800" y="2717800"/>
            <a:ext cx="660400" cy="2097088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 type="none" w="sm" len="sm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26" name="Group 47"/>
          <p:cNvGrpSpPr>
            <a:grpSpLocks/>
          </p:cNvGrpSpPr>
          <p:nvPr/>
        </p:nvGrpSpPr>
        <p:grpSpPr bwMode="auto">
          <a:xfrm>
            <a:off x="3581400" y="1549400"/>
            <a:ext cx="1143000" cy="1854200"/>
            <a:chOff x="2256" y="864"/>
            <a:chExt cx="720" cy="1168"/>
          </a:xfrm>
        </p:grpSpPr>
        <p:grpSp>
          <p:nvGrpSpPr>
            <p:cNvPr id="9232" name="Group 16"/>
            <p:cNvGrpSpPr>
              <a:grpSpLocks/>
            </p:cNvGrpSpPr>
            <p:nvPr/>
          </p:nvGrpSpPr>
          <p:grpSpPr bwMode="auto">
            <a:xfrm>
              <a:off x="2256" y="864"/>
              <a:ext cx="720" cy="720"/>
              <a:chOff x="2256" y="960"/>
              <a:chExt cx="720" cy="720"/>
            </a:xfrm>
          </p:grpSpPr>
          <p:sp>
            <p:nvSpPr>
              <p:cNvPr id="9236" name="Oval 17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720" cy="720"/>
              </a:xfrm>
              <a:prstGeom prst="ellipse">
                <a:avLst/>
              </a:prstGeom>
              <a:noFill/>
              <a:ln w="76200" cap="sq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237" name="Line 18"/>
              <p:cNvSpPr>
                <a:spLocks noChangeShapeType="1"/>
              </p:cNvSpPr>
              <p:nvPr/>
            </p:nvSpPr>
            <p:spPr bwMode="auto">
              <a:xfrm>
                <a:off x="2736" y="1104"/>
                <a:ext cx="0" cy="384"/>
              </a:xfrm>
              <a:prstGeom prst="line">
                <a:avLst/>
              </a:prstGeom>
              <a:noFill/>
              <a:ln w="762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8" name="Line 19"/>
              <p:cNvSpPr>
                <a:spLocks noChangeShapeType="1"/>
              </p:cNvSpPr>
              <p:nvPr/>
            </p:nvSpPr>
            <p:spPr bwMode="auto">
              <a:xfrm>
                <a:off x="2496" y="1104"/>
                <a:ext cx="0" cy="384"/>
              </a:xfrm>
              <a:prstGeom prst="line">
                <a:avLst/>
              </a:prstGeom>
              <a:noFill/>
              <a:ln w="76200" cap="sq">
                <a:solidFill>
                  <a:srgbClr val="66FF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33" name="Group 43"/>
            <p:cNvGrpSpPr>
              <a:grpSpLocks/>
            </p:cNvGrpSpPr>
            <p:nvPr/>
          </p:nvGrpSpPr>
          <p:grpSpPr bwMode="auto">
            <a:xfrm>
              <a:off x="2480" y="1600"/>
              <a:ext cx="288" cy="432"/>
              <a:chOff x="2976" y="2640"/>
              <a:chExt cx="288" cy="432"/>
            </a:xfrm>
          </p:grpSpPr>
          <p:sp>
            <p:nvSpPr>
              <p:cNvPr id="9234" name="Line 44"/>
              <p:cNvSpPr>
                <a:spLocks noChangeShapeType="1"/>
              </p:cNvSpPr>
              <p:nvPr/>
            </p:nvSpPr>
            <p:spPr bwMode="auto">
              <a:xfrm>
                <a:off x="3120" y="2640"/>
                <a:ext cx="0" cy="432"/>
              </a:xfrm>
              <a:prstGeom prst="line">
                <a:avLst/>
              </a:prstGeom>
              <a:noFill/>
              <a:ln w="762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5" name="Line 45"/>
              <p:cNvSpPr>
                <a:spLocks noChangeShapeType="1"/>
              </p:cNvSpPr>
              <p:nvPr/>
            </p:nvSpPr>
            <p:spPr bwMode="auto">
              <a:xfrm>
                <a:off x="2976" y="2880"/>
                <a:ext cx="288" cy="0"/>
              </a:xfrm>
              <a:prstGeom prst="line">
                <a:avLst/>
              </a:prstGeom>
              <a:noFill/>
              <a:ln w="762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227" name="Text Box 49"/>
          <p:cNvSpPr txBox="1">
            <a:spLocks noChangeArrowheads="1"/>
          </p:cNvSpPr>
          <p:nvPr/>
        </p:nvSpPr>
        <p:spPr bwMode="auto">
          <a:xfrm>
            <a:off x="5251450" y="1778000"/>
            <a:ext cx="3409950" cy="1552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Each parent has two #11 chromosomes, hence two TH01 alleles – e.g. {6,9} and {8,10}</a:t>
            </a:r>
          </a:p>
        </p:txBody>
      </p:sp>
      <p:sp>
        <p:nvSpPr>
          <p:cNvPr id="418866" name="Text Box 50"/>
          <p:cNvSpPr txBox="1">
            <a:spLocks noChangeArrowheads="1"/>
          </p:cNvSpPr>
          <p:nvPr/>
        </p:nvSpPr>
        <p:spPr bwMode="auto">
          <a:xfrm>
            <a:off x="3581400" y="3429000"/>
            <a:ext cx="4876800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Each parent contributes a #11 chromosome, randomly selected, to the child.</a:t>
            </a:r>
          </a:p>
        </p:txBody>
      </p:sp>
      <p:sp>
        <p:nvSpPr>
          <p:cNvPr id="418868" name="Text Box 52"/>
          <p:cNvSpPr txBox="1">
            <a:spLocks noChangeArrowheads="1"/>
          </p:cNvSpPr>
          <p:nvPr/>
        </p:nvSpPr>
        <p:spPr bwMode="auto">
          <a:xfrm>
            <a:off x="3733800" y="5060950"/>
            <a:ext cx="5405438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Child thus has two #11 chromosomes, one from each parent, and shares a TH01 allele with each parent – e.g. {</a:t>
            </a:r>
            <a:r>
              <a:rPr lang="en-US" sz="2400">
                <a:solidFill>
                  <a:srgbClr val="66FF33"/>
                </a:solidFill>
              </a:rPr>
              <a:t>8</a:t>
            </a:r>
            <a:r>
              <a:rPr lang="en-US" sz="2400"/>
              <a:t>,</a:t>
            </a:r>
            <a:r>
              <a:rPr lang="en-US" sz="2400">
                <a:solidFill>
                  <a:srgbClr val="EAEA56"/>
                </a:solidFill>
              </a:rPr>
              <a:t>9</a:t>
            </a:r>
            <a:r>
              <a:rPr lang="en-US" sz="2400"/>
              <a:t>}</a:t>
            </a:r>
          </a:p>
        </p:txBody>
      </p:sp>
      <p:sp>
        <p:nvSpPr>
          <p:cNvPr id="418869" name="Text Box 53"/>
          <p:cNvSpPr txBox="1">
            <a:spLocks noChangeArrowheads="1"/>
          </p:cNvSpPr>
          <p:nvPr/>
        </p:nvSpPr>
        <p:spPr bwMode="auto">
          <a:xfrm>
            <a:off x="2066925" y="3114675"/>
            <a:ext cx="336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 sz="2400">
                <a:solidFill>
                  <a:srgbClr val="EAEA56"/>
                </a:solidFill>
              </a:rPr>
              <a:t>9</a:t>
            </a:r>
          </a:p>
        </p:txBody>
      </p:sp>
      <p:sp>
        <p:nvSpPr>
          <p:cNvPr id="418870" name="Text Box 54"/>
          <p:cNvSpPr txBox="1">
            <a:spLocks noChangeArrowheads="1"/>
          </p:cNvSpPr>
          <p:nvPr/>
        </p:nvSpPr>
        <p:spPr bwMode="auto">
          <a:xfrm>
            <a:off x="3149600" y="3063875"/>
            <a:ext cx="336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 sz="2400">
                <a:solidFill>
                  <a:srgbClr val="66FF33"/>
                </a:solidFill>
              </a:rPr>
              <a:t>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8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8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8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8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18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18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18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8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8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44" grpId="0" animBg="1"/>
      <p:bldP spid="418845" grpId="0" animBg="1"/>
      <p:bldP spid="418846" grpId="0" animBg="1"/>
      <p:bldP spid="418847" grpId="0" animBg="1"/>
      <p:bldP spid="418848" grpId="0" animBg="1"/>
      <p:bldP spid="418866" grpId="0"/>
      <p:bldP spid="418868" grpId="0"/>
      <p:bldP spid="418869" grpId="0"/>
      <p:bldP spid="4188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5BE2BD-E5DB-45C8-BF69-229E28715D9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Actual electron microphotograph detail of TH01 </a:t>
            </a:r>
          </a:p>
        </p:txBody>
      </p:sp>
      <p:pic>
        <p:nvPicPr>
          <p:cNvPr id="10244" name="Picture 7" descr="th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2374900"/>
            <a:ext cx="81724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4454525" y="4594225"/>
            <a:ext cx="37782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/>
              <a:t>(one of the two TH01 alleles)</a:t>
            </a:r>
          </a:p>
        </p:txBody>
      </p:sp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4914900" y="2559050"/>
            <a:ext cx="946150" cy="100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6000"/>
              <a:t>…</a:t>
            </a:r>
          </a:p>
        </p:txBody>
      </p:sp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317500" y="4191000"/>
            <a:ext cx="946150" cy="100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6000"/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eball">
  <a:themeElements>
    <a:clrScheme name="Fireball.pot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Fireball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ireball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ball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ball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Designs\FIREBALL.POT</Template>
  <TotalTime>15691</TotalTime>
  <Words>2453</Words>
  <Application>Microsoft Office PowerPoint</Application>
  <PresentationFormat>On-screen Show (4:3)</PresentationFormat>
  <Paragraphs>540</Paragraphs>
  <Slides>48</Slides>
  <Notes>2</Notes>
  <HiddenSlides>2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Fireball</vt:lpstr>
      <vt:lpstr>Slide 1</vt:lpstr>
      <vt:lpstr>Resume</vt:lpstr>
      <vt:lpstr>DNA∙VIEW</vt:lpstr>
      <vt:lpstr>Forensic mathematics</vt:lpstr>
      <vt:lpstr>What is forensic mathematics?</vt:lpstr>
      <vt:lpstr>Slide 6</vt:lpstr>
      <vt:lpstr>Slide 7</vt:lpstr>
      <vt:lpstr>Genetic inheritance</vt:lpstr>
      <vt:lpstr>Actual electron microphotograph detail of TH01 </vt:lpstr>
      <vt:lpstr>Know your nucleotides</vt:lpstr>
      <vt:lpstr>DNA profile today</vt:lpstr>
      <vt:lpstr>DNA evidence</vt:lpstr>
      <vt:lpstr>DNA evidence – mixture</vt:lpstr>
      <vt:lpstr>Digression: Mathematical models</vt:lpstr>
      <vt:lpstr>“Model” in what sense?</vt:lpstr>
      <vt:lpstr>Houses</vt:lpstr>
      <vt:lpstr>Some models</vt:lpstr>
      <vt:lpstr>Digression: Mathematical models</vt:lpstr>
      <vt:lpstr>“Model” in what sense?</vt:lpstr>
      <vt:lpstr>Mathematics of evidence</vt:lpstr>
      <vt:lpstr>Common thread is probability, so let’s start with that</vt:lpstr>
      <vt:lpstr>Probability definition</vt:lpstr>
      <vt:lpstr>experiment: flip a coin</vt:lpstr>
      <vt:lpstr>Conditional probability</vt:lpstr>
      <vt:lpstr>Y chromosome example</vt:lpstr>
      <vt:lpstr>Pr(allele | ethnic group)</vt:lpstr>
      <vt:lpstr>Rule of AND</vt:lpstr>
      <vt:lpstr>Rule of OR</vt:lpstr>
      <vt:lpstr>Genetic example</vt:lpstr>
      <vt:lpstr>Genetic example</vt:lpstr>
      <vt:lpstr>Kinds of probability</vt:lpstr>
      <vt:lpstr>Probability remarks</vt:lpstr>
      <vt:lpstr>Likelihood ratio</vt:lpstr>
      <vt:lpstr>Likelihood ratio – everyday example</vt:lpstr>
      <vt:lpstr>Likelihood ratio – another dog</vt:lpstr>
      <vt:lpstr>LR example: DNA matching LR</vt:lpstr>
      <vt:lpstr>LR in words</vt:lpstr>
      <vt:lpstr>LR – what good is it?</vt:lpstr>
      <vt:lpstr>Bayes’ Theorem (graphical representation)</vt:lpstr>
      <vt:lpstr>Your probability changes with evidence</vt:lpstr>
      <vt:lpstr>Prior, LR, posterior, and decision</vt:lpstr>
      <vt:lpstr>Bayes Theorem (odds form)</vt:lpstr>
      <vt:lpstr>Example using Bayes’ odds form</vt:lpstr>
      <vt:lpstr>Population data for one forensic locus</vt:lpstr>
      <vt:lpstr>LR for racial discrimination</vt:lpstr>
      <vt:lpstr>Forensic mathematics modeling paradigm</vt:lpstr>
      <vt:lpstr>On forensic science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stuff and Sex</dc:title>
  <dc:creator>Charles H. Brenner</dc:creator>
  <cp:lastModifiedBy>Charles</cp:lastModifiedBy>
  <cp:revision>449</cp:revision>
  <dcterms:created xsi:type="dcterms:W3CDTF">2000-05-03T01:44:39Z</dcterms:created>
  <dcterms:modified xsi:type="dcterms:W3CDTF">2012-05-10T17:34:30Z</dcterms:modified>
</cp:coreProperties>
</file>